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Proxima Nova"/>
      <p:regular r:id="rId47"/>
      <p:bold r:id="rId48"/>
      <p:italic r:id="rId49"/>
      <p:boldItalic r:id="rId50"/>
    </p:embeddedFont>
    <p:embeddedFont>
      <p:font typeface="Roboto"/>
      <p:regular r:id="rId51"/>
      <p:bold r:id="rId52"/>
      <p:italic r:id="rId53"/>
      <p:boldItalic r:id="rId54"/>
    </p:embeddedFont>
    <p:embeddedFont>
      <p:font typeface="Stardos Stencil"/>
      <p:regular r:id="rId55"/>
      <p:bold r:id="rId56"/>
    </p:embeddedFont>
    <p:embeddedFont>
      <p:font typeface="Comfortaa"/>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C756C39-F1AA-4820-856B-AB2711D2023D}">
  <a:tblStyle styleId="{BC756C39-F1AA-4820-856B-AB2711D2023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B3E7E9-BC84-405E-92A7-E5167856479C}"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roximaNova-bold.fntdata"/><Relationship Id="rId47" Type="http://schemas.openxmlformats.org/officeDocument/2006/relationships/font" Target="fonts/ProximaNova-regular.fntdata"/><Relationship Id="rId49"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regular.fntdata"/><Relationship Id="rId50" Type="http://schemas.openxmlformats.org/officeDocument/2006/relationships/font" Target="fonts/ProximaNova-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6.xml"/><Relationship Id="rId55" Type="http://schemas.openxmlformats.org/officeDocument/2006/relationships/font" Target="fonts/StardosStencil-regular.fntdata"/><Relationship Id="rId10" Type="http://schemas.openxmlformats.org/officeDocument/2006/relationships/slide" Target="slides/slide5.xml"/><Relationship Id="rId54" Type="http://schemas.openxmlformats.org/officeDocument/2006/relationships/font" Target="fonts/Roboto-boldItalic.fntdata"/><Relationship Id="rId13" Type="http://schemas.openxmlformats.org/officeDocument/2006/relationships/slide" Target="slides/slide8.xml"/><Relationship Id="rId57" Type="http://schemas.openxmlformats.org/officeDocument/2006/relationships/font" Target="fonts/Comfortaa-regular.fntdata"/><Relationship Id="rId12" Type="http://schemas.openxmlformats.org/officeDocument/2006/relationships/slide" Target="slides/slide7.xml"/><Relationship Id="rId56" Type="http://schemas.openxmlformats.org/officeDocument/2006/relationships/font" Target="fonts/StardosStencil-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Comfortaa-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650853107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650853107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ab328f4a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ab328f4a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ab328f4a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ab328f4a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ab328f4ac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ab328f4ac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ab328f4ac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ab328f4ac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ab328f4ac_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ab328f4ac_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ab328f4ac_8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ab328f4ac_8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65085310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65085310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650853107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650853107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initial model, we plotted a linear regression, though the fit was rather poor, with an adjusted R-squared of roughly 0.09, we did find that nearly every variable except for some keys and tempo were significant.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ab328f4ac_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ab328f4ac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assumed part of this bias initially could possibly be due to </a:t>
            </a:r>
            <a:r>
              <a:rPr lang="en"/>
              <a:t>multicollinearity</a:t>
            </a:r>
            <a:r>
              <a:rPr lang="en"/>
              <a:t> between our variables, yet in our VIF test we were unable to remove any variables other than non-significant ones from the first regression, and </a:t>
            </a:r>
            <a:r>
              <a:rPr lang="en"/>
              <a:t>suggested</a:t>
            </a:r>
            <a:r>
              <a:rPr lang="en"/>
              <a:t> instead that our model may be suffering from </a:t>
            </a:r>
            <a:r>
              <a:rPr lang="en"/>
              <a:t>omitted</a:t>
            </a:r>
            <a:r>
              <a:rPr lang="en"/>
              <a:t> variable bias.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49d95ae4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9d95ae4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65085310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65085310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steps led us to the revised version of our linear regression model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65085310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65085310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both the forward and backwards methods of subset selection, we attempted to find the best number of variables to include in our revised model. This, unfortunately, did not yield us any particularly useful results, as most models indicated that we ought to be using the majority of variables that we have.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650853107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65085310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attempted to see if we could reduce the error terms by changing the number of variables selected, yet we further found that our model was not substantially improved from before.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650853107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65085310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the information above, we used the terms suggested by the BIC error rate in order to generate a best fit new regression model, and tested this on 8500 iterations of the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dont even know where my phone is. It’s better that I don’t get distracted.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skinny of things is that I’ve got the speaker notes to give you about 1 sentence to say per slide, which will speed things up and be concise. I’m about to work on classification, but please feel free to make any changes.</a:t>
            </a:r>
            <a:endParaRPr/>
          </a:p>
          <a:p>
            <a:pPr indent="0" lvl="0" marL="0" rtl="0" algn="l">
              <a:spcBef>
                <a:spcPts val="0"/>
              </a:spcBef>
              <a:spcAft>
                <a:spcPts val="0"/>
              </a:spcAft>
              <a:buNone/>
            </a:pPr>
            <a:r>
              <a:rPr lang="en"/>
              <a:t>Is that a good compromise?indeed   I will briefly talk about bic classification just to show that the best classification model gives use all the variables except tempo  which we will be using in the rest of our classification model such as qda and lda.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65085310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65085310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reasons above, while we ultimately could not feel confident suggesting a linear model, we were inspired to try to create a classification model instead.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65085310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65085310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65085310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65085310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slide number is off for some reason,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yeah majorly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ab328f4ac_8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4ab328f4ac_8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find the best classification model, we tested out a general logistic model, an lda model...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ab328f4ac_8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ab328f4ac_8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QDA Model, and a KNN Model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4650853107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4650853107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associated Error rates, power, and precision terms for each of the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clear winner was KNN, which had the lowest overall error rate.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further chose this model to minimize the Type 1 error rate, which would be predicting that a song would be popular when it is not.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9d95ae46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9d95ae46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65085310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65085310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65085310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65085310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Though the business of predicting the popularity of music is by no means easy, I think it’s safe to say that our model showed that, with enough refinement, it is entirely possible to gain insight into the prediction of popular music through machine learning models.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465085310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465085310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4650853107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465085310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ab328f4ac_8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4ab328f4ac_8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465085310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465085310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65085310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65085310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465085310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465085310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Actually 404 songs with a popularity score of 0</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65085310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465085310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 cover of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465085310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65085310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ab328f4ac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ab328f4ac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Streaming Revenue is huge: grew by over 40% in 2017 → </a:t>
            </a:r>
            <a:r>
              <a:rPr lang="en" sz="1250">
                <a:solidFill>
                  <a:srgbClr val="25242E"/>
                </a:solidFill>
                <a:highlight>
                  <a:srgbClr val="FAFBFB"/>
                </a:highlight>
              </a:rPr>
              <a:t>176 million users</a:t>
            </a:r>
            <a:endParaRPr sz="1250">
              <a:solidFill>
                <a:srgbClr val="25242E"/>
              </a:solidFill>
              <a:highlight>
                <a:srgbClr val="FAFBFB"/>
              </a:highlight>
            </a:endParaRPr>
          </a:p>
          <a:p>
            <a:pPr indent="0" lvl="0" marL="0" rtl="0" algn="l">
              <a:spcBef>
                <a:spcPts val="0"/>
              </a:spcBef>
              <a:spcAft>
                <a:spcPts val="0"/>
              </a:spcAft>
              <a:buNone/>
            </a:pPr>
            <a:r>
              <a:rPr lang="en" sz="1250">
                <a:solidFill>
                  <a:srgbClr val="25242E"/>
                </a:solidFill>
                <a:highlight>
                  <a:srgbClr val="FAFBFB"/>
                </a:highlight>
              </a:rPr>
              <a:t>Fun fact: ed sheeran was last year’s most streamed artist</a:t>
            </a:r>
            <a:endParaRPr sz="1250">
              <a:solidFill>
                <a:srgbClr val="25242E"/>
              </a:solidFill>
              <a:highlight>
                <a:srgbClr val="FAFBFB"/>
              </a:highlight>
            </a:endParaRPr>
          </a:p>
          <a:p>
            <a:pPr indent="0" lvl="0" marL="0" rtl="0" algn="l">
              <a:spcBef>
                <a:spcPts val="0"/>
              </a:spcBef>
              <a:spcAft>
                <a:spcPts val="0"/>
              </a:spcAft>
              <a:buNone/>
            </a:pPr>
            <a:r>
              <a:rPr lang="en" sz="1250">
                <a:solidFill>
                  <a:srgbClr val="25242E"/>
                </a:solidFill>
                <a:highlight>
                  <a:srgbClr val="FAFBFB"/>
                </a:highlight>
              </a:rPr>
              <a:t>But I hear you saying, Phoebe, how can I possibly get in on this growth if I don’t have any musical talent?</a:t>
            </a:r>
            <a:endParaRPr sz="1250">
              <a:solidFill>
                <a:srgbClr val="25242E"/>
              </a:solidFill>
              <a:highlight>
                <a:srgbClr val="FAFBFB"/>
              </a:highlight>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465085310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465085310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465085310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465085310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ab328f4a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ab328f4a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Narrative: talk about the industry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65085310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65085310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D4D4F"/>
                </a:solidFill>
                <a:latin typeface="Comfortaa"/>
                <a:ea typeface="Comfortaa"/>
                <a:cs typeface="Comfortaa"/>
                <a:sym typeface="Comfortaa"/>
              </a:rPr>
              <a:t>three label groups now collectively making $14.2m a day from streaming (Universal Music Group, Warner Music Group, Sony Music)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6508531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6508531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650853107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650853107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average, whoever owns the rights to the song(music artists/labels) make $.007 dollars (aka a seventh of a cent per play) This doesn’t sound like a huge amount but going back to Ed Sheeran, his total of monthly listeners is around 38 million. If each of these listeners only listens to one song a month, $3.2 million in revenue in a year if he maintained at least that current amount of monthly listeners.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9d95ae46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9d95ae46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000000"/>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Clr>
                <a:srgbClr val="FFFFFF"/>
              </a:buClr>
              <a:buSzPts val="3600"/>
              <a:buNone/>
              <a:defRPr sz="3600">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cxnSp>
        <p:nvCxnSpPr>
          <p:cNvPr id="16" name="Google Shape;16;p3"/>
          <p:cNvCxnSpPr/>
          <p:nvPr/>
        </p:nvCxnSpPr>
        <p:spPr>
          <a:xfrm>
            <a:off x="2483700" y="2935525"/>
            <a:ext cx="4176600" cy="0"/>
          </a:xfrm>
          <a:prstGeom prst="straightConnector1">
            <a:avLst/>
          </a:prstGeom>
          <a:noFill/>
          <a:ln cap="flat" cmpd="sng" w="28575">
            <a:solidFill>
              <a:srgbClr val="1ED760"/>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r>
              <a:rPr lang="en">
                <a:solidFill>
                  <a:srgbClr val="FFFFFF"/>
                </a:solidFill>
              </a:rPr>
              <a:t>1</a:t>
            </a:r>
            <a:endParaRPr>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rgbClr val="1ED760"/>
              </a:buClr>
              <a:buSzPts val="2800"/>
              <a:buFont typeface="Proxima Nova"/>
              <a:buNone/>
              <a:defRPr b="1" sz="2800">
                <a:solidFill>
                  <a:srgbClr val="1ED760"/>
                </a:solidFill>
                <a:latin typeface="Proxima Nova"/>
                <a:ea typeface="Proxima Nova"/>
                <a:cs typeface="Proxima Nova"/>
                <a:sym typeface="Proxima Nov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rgbClr val="FFFFFF"/>
              </a:buClr>
              <a:buSzPts val="1800"/>
              <a:buFont typeface="Proxima Nova"/>
              <a:buChar char="●"/>
              <a:defRPr sz="1800">
                <a:solidFill>
                  <a:srgbClr val="FFFFFF"/>
                </a:solidFill>
                <a:latin typeface="Proxima Nova"/>
                <a:ea typeface="Proxima Nova"/>
                <a:cs typeface="Proxima Nova"/>
                <a:sym typeface="Proxima Nova"/>
              </a:defRPr>
            </a:lvl1pPr>
            <a:lvl2pPr indent="-317500" lvl="1" marL="914400">
              <a:lnSpc>
                <a:spcPct val="115000"/>
              </a:lnSpc>
              <a:spcBef>
                <a:spcPts val="1600"/>
              </a:spcBef>
              <a:spcAft>
                <a:spcPts val="0"/>
              </a:spcAft>
              <a:buClr>
                <a:srgbClr val="FFFFFF"/>
              </a:buClr>
              <a:buSzPts val="1400"/>
              <a:buFont typeface="Proxima Nova"/>
              <a:buChar char="○"/>
              <a:defRPr>
                <a:solidFill>
                  <a:srgbClr val="FFFFFF"/>
                </a:solidFill>
                <a:latin typeface="Proxima Nova"/>
                <a:ea typeface="Proxima Nova"/>
                <a:cs typeface="Proxima Nova"/>
                <a:sym typeface="Proxima Nova"/>
              </a:defRPr>
            </a:lvl2pPr>
            <a:lvl3pPr indent="-317500" lvl="2" marL="1371600">
              <a:lnSpc>
                <a:spcPct val="115000"/>
              </a:lnSpc>
              <a:spcBef>
                <a:spcPts val="1600"/>
              </a:spcBef>
              <a:spcAft>
                <a:spcPts val="0"/>
              </a:spcAft>
              <a:buClr>
                <a:srgbClr val="FFFFFF"/>
              </a:buClr>
              <a:buSzPts val="1400"/>
              <a:buFont typeface="Proxima Nova"/>
              <a:buChar char="■"/>
              <a:defRPr>
                <a:solidFill>
                  <a:srgbClr val="FFFFFF"/>
                </a:solidFill>
                <a:latin typeface="Proxima Nova"/>
                <a:ea typeface="Proxima Nova"/>
                <a:cs typeface="Proxima Nova"/>
                <a:sym typeface="Proxima Nova"/>
              </a:defRPr>
            </a:lvl3pPr>
            <a:lvl4pPr indent="-317500" lvl="3" marL="1828800">
              <a:lnSpc>
                <a:spcPct val="115000"/>
              </a:lnSpc>
              <a:spcBef>
                <a:spcPts val="1600"/>
              </a:spcBef>
              <a:spcAft>
                <a:spcPts val="0"/>
              </a:spcAft>
              <a:buClr>
                <a:srgbClr val="FFFFFF"/>
              </a:buClr>
              <a:buSzPts val="1400"/>
              <a:buFont typeface="Proxima Nova"/>
              <a:buChar char="●"/>
              <a:defRPr>
                <a:solidFill>
                  <a:srgbClr val="FFFFFF"/>
                </a:solidFill>
                <a:latin typeface="Proxima Nova"/>
                <a:ea typeface="Proxima Nova"/>
                <a:cs typeface="Proxima Nova"/>
                <a:sym typeface="Proxima Nova"/>
              </a:defRPr>
            </a:lvl4pPr>
            <a:lvl5pPr indent="-317500" lvl="4" marL="2286000">
              <a:lnSpc>
                <a:spcPct val="115000"/>
              </a:lnSpc>
              <a:spcBef>
                <a:spcPts val="1600"/>
              </a:spcBef>
              <a:spcAft>
                <a:spcPts val="0"/>
              </a:spcAft>
              <a:buClr>
                <a:srgbClr val="FFFFFF"/>
              </a:buClr>
              <a:buSzPts val="1400"/>
              <a:buFont typeface="Proxima Nova"/>
              <a:buChar char="○"/>
              <a:defRPr>
                <a:solidFill>
                  <a:srgbClr val="FFFFFF"/>
                </a:solidFill>
                <a:latin typeface="Proxima Nova"/>
                <a:ea typeface="Proxima Nova"/>
                <a:cs typeface="Proxima Nova"/>
                <a:sym typeface="Proxima Nova"/>
              </a:defRPr>
            </a:lvl5pPr>
            <a:lvl6pPr indent="-317500" lvl="5" marL="2743200">
              <a:lnSpc>
                <a:spcPct val="115000"/>
              </a:lnSpc>
              <a:spcBef>
                <a:spcPts val="1600"/>
              </a:spcBef>
              <a:spcAft>
                <a:spcPts val="0"/>
              </a:spcAft>
              <a:buClr>
                <a:srgbClr val="FFFFFF"/>
              </a:buClr>
              <a:buSzPts val="1400"/>
              <a:buFont typeface="Proxima Nova"/>
              <a:buChar char="■"/>
              <a:defRPr>
                <a:solidFill>
                  <a:srgbClr val="FFFFFF"/>
                </a:solidFill>
                <a:latin typeface="Proxima Nova"/>
                <a:ea typeface="Proxima Nova"/>
                <a:cs typeface="Proxima Nova"/>
                <a:sym typeface="Proxima Nova"/>
              </a:defRPr>
            </a:lvl6pPr>
            <a:lvl7pPr indent="-317500" lvl="6" marL="3200400">
              <a:lnSpc>
                <a:spcPct val="115000"/>
              </a:lnSpc>
              <a:spcBef>
                <a:spcPts val="1600"/>
              </a:spcBef>
              <a:spcAft>
                <a:spcPts val="0"/>
              </a:spcAft>
              <a:buClr>
                <a:srgbClr val="FFFFFF"/>
              </a:buClr>
              <a:buSzPts val="1400"/>
              <a:buFont typeface="Proxima Nova"/>
              <a:buChar char="●"/>
              <a:defRPr>
                <a:solidFill>
                  <a:srgbClr val="FFFFFF"/>
                </a:solidFill>
                <a:latin typeface="Proxima Nova"/>
                <a:ea typeface="Proxima Nova"/>
                <a:cs typeface="Proxima Nova"/>
                <a:sym typeface="Proxima Nova"/>
              </a:defRPr>
            </a:lvl7pPr>
            <a:lvl8pPr indent="-317500" lvl="7" marL="3657600">
              <a:lnSpc>
                <a:spcPct val="115000"/>
              </a:lnSpc>
              <a:spcBef>
                <a:spcPts val="1600"/>
              </a:spcBef>
              <a:spcAft>
                <a:spcPts val="0"/>
              </a:spcAft>
              <a:buClr>
                <a:srgbClr val="FFFFFF"/>
              </a:buClr>
              <a:buSzPts val="1400"/>
              <a:buFont typeface="Proxima Nova"/>
              <a:buChar char="○"/>
              <a:defRPr>
                <a:solidFill>
                  <a:srgbClr val="FFFFFF"/>
                </a:solidFill>
                <a:latin typeface="Proxima Nova"/>
                <a:ea typeface="Proxima Nova"/>
                <a:cs typeface="Proxima Nova"/>
                <a:sym typeface="Proxima Nova"/>
              </a:defRPr>
            </a:lvl8pPr>
            <a:lvl9pPr indent="-317500" lvl="8" marL="4114800">
              <a:lnSpc>
                <a:spcPct val="115000"/>
              </a:lnSpc>
              <a:spcBef>
                <a:spcPts val="1600"/>
              </a:spcBef>
              <a:spcAft>
                <a:spcPts val="1600"/>
              </a:spcAft>
              <a:buClr>
                <a:srgbClr val="FFFFFF"/>
              </a:buClr>
              <a:buSzPts val="1400"/>
              <a:buFont typeface="Proxima Nova"/>
              <a:buChar char="■"/>
              <a:defRPr>
                <a:solidFill>
                  <a:srgbClr val="FFFFFF"/>
                </a:solidFill>
                <a:latin typeface="Proxima Nova"/>
                <a:ea typeface="Proxima Nova"/>
                <a:cs typeface="Proxima Nova"/>
                <a:sym typeface="Proxima Nova"/>
              </a:defRPr>
            </a:lvl9pPr>
          </a:lstStyle>
          <a:p/>
        </p:txBody>
      </p:sp>
      <p:pic>
        <p:nvPicPr>
          <p:cNvPr id="8" name="Google Shape;8;p1"/>
          <p:cNvPicPr preferRelativeResize="0"/>
          <p:nvPr/>
        </p:nvPicPr>
        <p:blipFill>
          <a:blip r:embed="rId1">
            <a:alphaModFix/>
          </a:blip>
          <a:stretch>
            <a:fillRect/>
          </a:stretch>
        </p:blipFill>
        <p:spPr>
          <a:xfrm>
            <a:off x="7066800" y="4603425"/>
            <a:ext cx="1699203" cy="5132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13.png"/><Relationship Id="rId8" Type="http://schemas.openxmlformats.org/officeDocument/2006/relationships/image" Target="../media/image18.png"/></Relationships>
</file>

<file path=ppt/slides/_rels/slide15.xml.rels><?xml version="1.0" encoding="UTF-8" standalone="yes"?><Relationships xmlns="http://schemas.openxmlformats.org/package/2006/relationships"><Relationship Id="rId10"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20.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13.png"/><Relationship Id="rId8" Type="http://schemas.openxmlformats.org/officeDocument/2006/relationships/image" Target="../media/image18.png"/></Relationships>
</file>

<file path=ppt/slides/_rels/slide16.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5.png"/><Relationship Id="rId12"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20.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13.png"/><Relationship Id="rId8"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24.png"/><Relationship Id="rId12"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1.png"/><Relationship Id="rId9" Type="http://schemas.openxmlformats.org/officeDocument/2006/relationships/image" Target="../media/image23.png"/><Relationship Id="rId5" Type="http://schemas.openxmlformats.org/officeDocument/2006/relationships/image" Target="../media/image32.png"/><Relationship Id="rId6" Type="http://schemas.openxmlformats.org/officeDocument/2006/relationships/image" Target="../media/image27.png"/><Relationship Id="rId7" Type="http://schemas.openxmlformats.org/officeDocument/2006/relationships/image" Target="../media/image30.png"/><Relationship Id="rId8"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457200" lvl="0" marL="1828800" rtl="0" algn="l">
              <a:spcBef>
                <a:spcPts val="0"/>
              </a:spcBef>
              <a:spcAft>
                <a:spcPts val="0"/>
              </a:spcAft>
              <a:buNone/>
            </a:pPr>
            <a:r>
              <a:rPr lang="en"/>
              <a:t>        SpoTaufy </a:t>
            </a:r>
            <a:endParaRPr/>
          </a:p>
        </p:txBody>
      </p:sp>
      <p:sp>
        <p:nvSpPr>
          <p:cNvPr id="56" name="Google Shape;56;p13"/>
          <p:cNvSpPr txBox="1"/>
          <p:nvPr/>
        </p:nvSpPr>
        <p:spPr>
          <a:xfrm>
            <a:off x="4209650" y="2680075"/>
            <a:ext cx="2619600" cy="7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Tanner, Ethan, Evin, &amp; Phoebe</a:t>
            </a:r>
            <a:endParaRPr b="1">
              <a:solidFill>
                <a:srgbClr val="FFFFFF"/>
              </a:solidFill>
              <a:latin typeface="Proxima Nova"/>
              <a:ea typeface="Proxima Nova"/>
              <a:cs typeface="Proxima Nova"/>
              <a:sym typeface="Proxima Nova"/>
            </a:endParaRPr>
          </a:p>
        </p:txBody>
      </p:sp>
      <p:pic>
        <p:nvPicPr>
          <p:cNvPr id="57" name="Google Shape;57;p13"/>
          <p:cNvPicPr preferRelativeResize="0"/>
          <p:nvPr/>
        </p:nvPicPr>
        <p:blipFill>
          <a:blip r:embed="rId3">
            <a:alphaModFix/>
          </a:blip>
          <a:stretch>
            <a:fillRect/>
          </a:stretch>
        </p:blipFill>
        <p:spPr>
          <a:xfrm>
            <a:off x="1882325" y="1239950"/>
            <a:ext cx="2084656" cy="204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Obtaining the Data</a:t>
            </a:r>
            <a:endParaRPr/>
          </a:p>
        </p:txBody>
      </p:sp>
      <p:sp>
        <p:nvSpPr>
          <p:cNvPr id="153" name="Google Shape;153;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4" name="Google Shape;154;p22"/>
          <p:cNvSpPr txBox="1"/>
          <p:nvPr>
            <p:ph idx="12" type="sldNum"/>
          </p:nvPr>
        </p:nvSpPr>
        <p:spPr>
          <a:xfrm>
            <a:off x="8767408"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FFFFFF"/>
                </a:solidFill>
              </a:rPr>
              <a:t>10</a:t>
            </a:r>
            <a:endParaRPr>
              <a:solidFill>
                <a:srgbClr val="FFFFFF"/>
              </a:solidFill>
            </a:endParaRPr>
          </a:p>
        </p:txBody>
      </p:sp>
      <p:pic>
        <p:nvPicPr>
          <p:cNvPr id="155" name="Google Shape;155;p22"/>
          <p:cNvPicPr preferRelativeResize="0"/>
          <p:nvPr/>
        </p:nvPicPr>
        <p:blipFill>
          <a:blip r:embed="rId3">
            <a:alphaModFix/>
          </a:blip>
          <a:stretch>
            <a:fillRect/>
          </a:stretch>
        </p:blipFill>
        <p:spPr>
          <a:xfrm>
            <a:off x="311700" y="1152475"/>
            <a:ext cx="8520600" cy="3416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Variables</a:t>
            </a:r>
            <a:endParaRPr/>
          </a:p>
        </p:txBody>
      </p:sp>
      <p:sp>
        <p:nvSpPr>
          <p:cNvPr id="161" name="Google Shape;161;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Valence							Acousticness</a:t>
            </a:r>
            <a:endParaRPr/>
          </a:p>
          <a:p>
            <a:pPr indent="0" lvl="0" marL="0" rtl="0" algn="l">
              <a:spcBef>
                <a:spcPts val="1600"/>
              </a:spcBef>
              <a:spcAft>
                <a:spcPts val="0"/>
              </a:spcAft>
              <a:buNone/>
            </a:pPr>
            <a:r>
              <a:rPr lang="en"/>
              <a:t>Danceability						Liveness</a:t>
            </a:r>
            <a:endParaRPr/>
          </a:p>
          <a:p>
            <a:pPr indent="0" lvl="0" marL="0" rtl="0" algn="l">
              <a:spcBef>
                <a:spcPts val="1600"/>
              </a:spcBef>
              <a:spcAft>
                <a:spcPts val="0"/>
              </a:spcAft>
              <a:buNone/>
            </a:pPr>
            <a:r>
              <a:rPr lang="en"/>
              <a:t>Energy							Tempo </a:t>
            </a:r>
            <a:endParaRPr/>
          </a:p>
          <a:p>
            <a:pPr indent="0" lvl="0" marL="0" rtl="0" algn="l">
              <a:spcBef>
                <a:spcPts val="1600"/>
              </a:spcBef>
              <a:spcAft>
                <a:spcPts val="0"/>
              </a:spcAft>
              <a:buNone/>
            </a:pPr>
            <a:r>
              <a:rPr lang="en"/>
              <a:t>Numeric_key 					Duration_s</a:t>
            </a:r>
            <a:endParaRPr/>
          </a:p>
          <a:p>
            <a:pPr indent="0" lvl="0" marL="0" rtl="0" algn="l">
              <a:spcBef>
                <a:spcPts val="1600"/>
              </a:spcBef>
              <a:spcAft>
                <a:spcPts val="0"/>
              </a:spcAft>
              <a:buNone/>
            </a:pPr>
            <a:r>
              <a:rPr lang="en"/>
              <a:t>Loudness 						Time Signature</a:t>
            </a:r>
            <a:endParaRPr/>
          </a:p>
          <a:p>
            <a:pPr indent="0" lvl="0" marL="0" rtl="0" algn="l">
              <a:spcBef>
                <a:spcPts val="1600"/>
              </a:spcBef>
              <a:spcAft>
                <a:spcPts val="0"/>
              </a:spcAft>
              <a:buNone/>
            </a:pPr>
            <a:r>
              <a:rPr lang="en"/>
              <a:t>Speechiness 						</a:t>
            </a:r>
            <a:endParaRPr/>
          </a:p>
          <a:p>
            <a:pPr indent="0" lvl="0" marL="0" rtl="0" algn="l">
              <a:spcBef>
                <a:spcPts val="1600"/>
              </a:spcBef>
              <a:spcAft>
                <a:spcPts val="0"/>
              </a:spcAft>
              <a:buNone/>
            </a:pPr>
            <a:r>
              <a:rPr lang="en"/>
              <a:t>Binary_mode</a:t>
            </a:r>
            <a:endParaRPr/>
          </a:p>
          <a:p>
            <a:pPr indent="0" lvl="0" marL="0" rtl="0" algn="l">
              <a:spcBef>
                <a:spcPts val="1600"/>
              </a:spcBef>
              <a:spcAft>
                <a:spcPts val="1600"/>
              </a:spcAft>
              <a:buNone/>
            </a:pPr>
            <a:r>
              <a:t/>
            </a:r>
            <a:endParaRPr/>
          </a:p>
        </p:txBody>
      </p:sp>
      <p:sp>
        <p:nvSpPr>
          <p:cNvPr id="162" name="Google Shape;162;p23"/>
          <p:cNvSpPr txBox="1"/>
          <p:nvPr>
            <p:ph idx="12" type="sldNum"/>
          </p:nvPr>
        </p:nvSpPr>
        <p:spPr>
          <a:xfrm>
            <a:off x="8644283"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FFFFFF"/>
                </a:solidFill>
              </a:rPr>
              <a:t>11</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
              <a:t>Valence						   Danceability	</a:t>
            </a:r>
            <a:endParaRPr/>
          </a:p>
        </p:txBody>
      </p:sp>
      <p:sp>
        <p:nvSpPr>
          <p:cNvPr id="168" name="Google Shape;168;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FFFF"/>
              </a:solidFill>
            </a:endParaRPr>
          </a:p>
        </p:txBody>
      </p:sp>
      <p:sp>
        <p:nvSpPr>
          <p:cNvPr id="169" name="Google Shape;169;p24"/>
          <p:cNvSpPr txBox="1"/>
          <p:nvPr>
            <p:ph idx="12" type="sldNum"/>
          </p:nvPr>
        </p:nvSpPr>
        <p:spPr>
          <a:xfrm>
            <a:off x="8683958"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FFFFFF"/>
                </a:solidFill>
              </a:rPr>
              <a:t>12</a:t>
            </a:r>
            <a:endParaRPr>
              <a:solidFill>
                <a:srgbClr val="FFFFFF"/>
              </a:solidFill>
            </a:endParaRPr>
          </a:p>
        </p:txBody>
      </p:sp>
      <p:pic>
        <p:nvPicPr>
          <p:cNvPr id="170" name="Google Shape;170;p24"/>
          <p:cNvPicPr preferRelativeResize="0"/>
          <p:nvPr/>
        </p:nvPicPr>
        <p:blipFill>
          <a:blip r:embed="rId3">
            <a:alphaModFix/>
          </a:blip>
          <a:stretch>
            <a:fillRect/>
          </a:stretch>
        </p:blipFill>
        <p:spPr>
          <a:xfrm>
            <a:off x="4785425" y="1152475"/>
            <a:ext cx="3898524" cy="3416400"/>
          </a:xfrm>
          <a:prstGeom prst="rect">
            <a:avLst/>
          </a:prstGeom>
          <a:noFill/>
          <a:ln>
            <a:noFill/>
          </a:ln>
        </p:spPr>
      </p:pic>
      <p:pic>
        <p:nvPicPr>
          <p:cNvPr id="171" name="Google Shape;171;p24"/>
          <p:cNvPicPr preferRelativeResize="0"/>
          <p:nvPr/>
        </p:nvPicPr>
        <p:blipFill>
          <a:blip r:embed="rId4">
            <a:alphaModFix/>
          </a:blip>
          <a:stretch>
            <a:fillRect/>
          </a:stretch>
        </p:blipFill>
        <p:spPr>
          <a:xfrm>
            <a:off x="311700" y="1152475"/>
            <a:ext cx="3976201"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
              <a:t>Liveness</a:t>
            </a:r>
            <a:r>
              <a:rPr lang="en"/>
              <a:t>					Instrumentalness	</a:t>
            </a:r>
            <a:endParaRPr/>
          </a:p>
        </p:txBody>
      </p:sp>
      <p:sp>
        <p:nvSpPr>
          <p:cNvPr id="177" name="Google Shape;17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FFFF"/>
              </a:solidFill>
            </a:endParaRPr>
          </a:p>
        </p:txBody>
      </p:sp>
      <p:sp>
        <p:nvSpPr>
          <p:cNvPr id="178" name="Google Shape;178;p25"/>
          <p:cNvSpPr txBox="1"/>
          <p:nvPr>
            <p:ph idx="12" type="sldNum"/>
          </p:nvPr>
        </p:nvSpPr>
        <p:spPr>
          <a:xfrm>
            <a:off x="8747708"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FFFFFF"/>
                </a:solidFill>
              </a:rPr>
              <a:t>13</a:t>
            </a:r>
            <a:endParaRPr>
              <a:solidFill>
                <a:srgbClr val="FFFFFF"/>
              </a:solidFill>
            </a:endParaRPr>
          </a:p>
        </p:txBody>
      </p:sp>
      <p:pic>
        <p:nvPicPr>
          <p:cNvPr id="179" name="Google Shape;179;p25"/>
          <p:cNvPicPr preferRelativeResize="0"/>
          <p:nvPr/>
        </p:nvPicPr>
        <p:blipFill>
          <a:blip r:embed="rId3">
            <a:alphaModFix/>
          </a:blip>
          <a:stretch>
            <a:fillRect/>
          </a:stretch>
        </p:blipFill>
        <p:spPr>
          <a:xfrm>
            <a:off x="4785425" y="1152475"/>
            <a:ext cx="3898524" cy="3416400"/>
          </a:xfrm>
          <a:prstGeom prst="rect">
            <a:avLst/>
          </a:prstGeom>
          <a:noFill/>
          <a:ln>
            <a:noFill/>
          </a:ln>
        </p:spPr>
      </p:pic>
      <p:pic>
        <p:nvPicPr>
          <p:cNvPr id="180" name="Google Shape;180;p25"/>
          <p:cNvPicPr preferRelativeResize="0"/>
          <p:nvPr/>
        </p:nvPicPr>
        <p:blipFill>
          <a:blip r:embed="rId4">
            <a:alphaModFix/>
          </a:blip>
          <a:stretch>
            <a:fillRect/>
          </a:stretch>
        </p:blipFill>
        <p:spPr>
          <a:xfrm>
            <a:off x="311700" y="1152475"/>
            <a:ext cx="3976201" cy="3416400"/>
          </a:xfrm>
          <a:prstGeom prst="rect">
            <a:avLst/>
          </a:prstGeom>
          <a:noFill/>
          <a:ln>
            <a:noFill/>
          </a:ln>
        </p:spPr>
      </p:pic>
      <p:pic>
        <p:nvPicPr>
          <p:cNvPr id="181" name="Google Shape;181;p25"/>
          <p:cNvPicPr preferRelativeResize="0"/>
          <p:nvPr/>
        </p:nvPicPr>
        <p:blipFill>
          <a:blip r:embed="rId5">
            <a:alphaModFix/>
          </a:blip>
          <a:stretch>
            <a:fillRect/>
          </a:stretch>
        </p:blipFill>
        <p:spPr>
          <a:xfrm>
            <a:off x="311700" y="1152475"/>
            <a:ext cx="3976201" cy="3416400"/>
          </a:xfrm>
          <a:prstGeom prst="rect">
            <a:avLst/>
          </a:prstGeom>
          <a:noFill/>
          <a:ln>
            <a:noFill/>
          </a:ln>
        </p:spPr>
      </p:pic>
      <p:pic>
        <p:nvPicPr>
          <p:cNvPr id="182" name="Google Shape;182;p25"/>
          <p:cNvPicPr preferRelativeResize="0"/>
          <p:nvPr/>
        </p:nvPicPr>
        <p:blipFill>
          <a:blip r:embed="rId6">
            <a:alphaModFix/>
          </a:blip>
          <a:stretch>
            <a:fillRect/>
          </a:stretch>
        </p:blipFill>
        <p:spPr>
          <a:xfrm>
            <a:off x="4786050" y="1152475"/>
            <a:ext cx="3898524"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
              <a:t> </a:t>
            </a:r>
            <a:r>
              <a:rPr lang="en"/>
              <a:t>Tempo</a:t>
            </a:r>
            <a:r>
              <a:rPr lang="en"/>
              <a:t>						   Speechiness	</a:t>
            </a:r>
            <a:endParaRPr/>
          </a:p>
        </p:txBody>
      </p:sp>
      <p:sp>
        <p:nvSpPr>
          <p:cNvPr id="188" name="Google Shape;188;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FFFF"/>
              </a:solidFill>
            </a:endParaRPr>
          </a:p>
        </p:txBody>
      </p:sp>
      <p:sp>
        <p:nvSpPr>
          <p:cNvPr id="189" name="Google Shape;189;p26"/>
          <p:cNvSpPr txBox="1"/>
          <p:nvPr>
            <p:ph idx="12" type="sldNum"/>
          </p:nvPr>
        </p:nvSpPr>
        <p:spPr>
          <a:xfrm>
            <a:off x="8683958"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FFFFFF"/>
                </a:solidFill>
              </a:rPr>
              <a:t>14</a:t>
            </a:r>
            <a:endParaRPr>
              <a:solidFill>
                <a:srgbClr val="FFFFFF"/>
              </a:solidFill>
            </a:endParaRPr>
          </a:p>
        </p:txBody>
      </p:sp>
      <p:pic>
        <p:nvPicPr>
          <p:cNvPr id="190" name="Google Shape;190;p26"/>
          <p:cNvPicPr preferRelativeResize="0"/>
          <p:nvPr/>
        </p:nvPicPr>
        <p:blipFill>
          <a:blip r:embed="rId3">
            <a:alphaModFix/>
          </a:blip>
          <a:stretch>
            <a:fillRect/>
          </a:stretch>
        </p:blipFill>
        <p:spPr>
          <a:xfrm>
            <a:off x="4785425" y="1152475"/>
            <a:ext cx="3898524" cy="3416400"/>
          </a:xfrm>
          <a:prstGeom prst="rect">
            <a:avLst/>
          </a:prstGeom>
          <a:noFill/>
          <a:ln>
            <a:noFill/>
          </a:ln>
        </p:spPr>
      </p:pic>
      <p:pic>
        <p:nvPicPr>
          <p:cNvPr id="191" name="Google Shape;191;p26"/>
          <p:cNvPicPr preferRelativeResize="0"/>
          <p:nvPr/>
        </p:nvPicPr>
        <p:blipFill>
          <a:blip r:embed="rId4">
            <a:alphaModFix/>
          </a:blip>
          <a:stretch>
            <a:fillRect/>
          </a:stretch>
        </p:blipFill>
        <p:spPr>
          <a:xfrm>
            <a:off x="311700" y="1152475"/>
            <a:ext cx="3976201" cy="3416400"/>
          </a:xfrm>
          <a:prstGeom prst="rect">
            <a:avLst/>
          </a:prstGeom>
          <a:noFill/>
          <a:ln>
            <a:noFill/>
          </a:ln>
        </p:spPr>
      </p:pic>
      <p:pic>
        <p:nvPicPr>
          <p:cNvPr id="192" name="Google Shape;192;p26"/>
          <p:cNvPicPr preferRelativeResize="0"/>
          <p:nvPr/>
        </p:nvPicPr>
        <p:blipFill>
          <a:blip r:embed="rId5">
            <a:alphaModFix/>
          </a:blip>
          <a:stretch>
            <a:fillRect/>
          </a:stretch>
        </p:blipFill>
        <p:spPr>
          <a:xfrm>
            <a:off x="311700" y="1152475"/>
            <a:ext cx="3976201" cy="3416400"/>
          </a:xfrm>
          <a:prstGeom prst="rect">
            <a:avLst/>
          </a:prstGeom>
          <a:noFill/>
          <a:ln>
            <a:noFill/>
          </a:ln>
        </p:spPr>
      </p:pic>
      <p:pic>
        <p:nvPicPr>
          <p:cNvPr id="193" name="Google Shape;193;p26"/>
          <p:cNvPicPr preferRelativeResize="0"/>
          <p:nvPr/>
        </p:nvPicPr>
        <p:blipFill>
          <a:blip r:embed="rId6">
            <a:alphaModFix/>
          </a:blip>
          <a:stretch>
            <a:fillRect/>
          </a:stretch>
        </p:blipFill>
        <p:spPr>
          <a:xfrm>
            <a:off x="4786050" y="1152475"/>
            <a:ext cx="3898524" cy="3416400"/>
          </a:xfrm>
          <a:prstGeom prst="rect">
            <a:avLst/>
          </a:prstGeom>
          <a:noFill/>
          <a:ln>
            <a:noFill/>
          </a:ln>
        </p:spPr>
      </p:pic>
      <p:pic>
        <p:nvPicPr>
          <p:cNvPr id="194" name="Google Shape;194;p26"/>
          <p:cNvPicPr preferRelativeResize="0"/>
          <p:nvPr/>
        </p:nvPicPr>
        <p:blipFill>
          <a:blip r:embed="rId7">
            <a:alphaModFix/>
          </a:blip>
          <a:stretch>
            <a:fillRect/>
          </a:stretch>
        </p:blipFill>
        <p:spPr>
          <a:xfrm>
            <a:off x="311700" y="1152475"/>
            <a:ext cx="3976201" cy="3416400"/>
          </a:xfrm>
          <a:prstGeom prst="rect">
            <a:avLst/>
          </a:prstGeom>
          <a:noFill/>
          <a:ln>
            <a:noFill/>
          </a:ln>
        </p:spPr>
      </p:pic>
      <p:pic>
        <p:nvPicPr>
          <p:cNvPr id="195" name="Google Shape;195;p26"/>
          <p:cNvPicPr preferRelativeResize="0"/>
          <p:nvPr/>
        </p:nvPicPr>
        <p:blipFill>
          <a:blip r:embed="rId8">
            <a:alphaModFix/>
          </a:blip>
          <a:stretch>
            <a:fillRect/>
          </a:stretch>
        </p:blipFill>
        <p:spPr>
          <a:xfrm>
            <a:off x="4785425" y="1152475"/>
            <a:ext cx="3898524" cy="341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
              <a:t>Acousticness						Duration_s	</a:t>
            </a:r>
            <a:endParaRPr/>
          </a:p>
        </p:txBody>
      </p:sp>
      <p:sp>
        <p:nvSpPr>
          <p:cNvPr id="201" name="Google Shape;201;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FFFF"/>
              </a:solidFill>
            </a:endParaRPr>
          </a:p>
        </p:txBody>
      </p:sp>
      <p:sp>
        <p:nvSpPr>
          <p:cNvPr id="202" name="Google Shape;202;p27"/>
          <p:cNvSpPr txBox="1"/>
          <p:nvPr>
            <p:ph idx="12" type="sldNum"/>
          </p:nvPr>
        </p:nvSpPr>
        <p:spPr>
          <a:xfrm>
            <a:off x="8683958"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FFFFFF"/>
                </a:solidFill>
              </a:rPr>
              <a:t>15</a:t>
            </a:r>
            <a:endParaRPr>
              <a:solidFill>
                <a:srgbClr val="FFFFFF"/>
              </a:solidFill>
            </a:endParaRPr>
          </a:p>
        </p:txBody>
      </p:sp>
      <p:pic>
        <p:nvPicPr>
          <p:cNvPr id="203" name="Google Shape;203;p27"/>
          <p:cNvPicPr preferRelativeResize="0"/>
          <p:nvPr/>
        </p:nvPicPr>
        <p:blipFill>
          <a:blip r:embed="rId3">
            <a:alphaModFix/>
          </a:blip>
          <a:stretch>
            <a:fillRect/>
          </a:stretch>
        </p:blipFill>
        <p:spPr>
          <a:xfrm>
            <a:off x="4785425" y="1152475"/>
            <a:ext cx="3898524" cy="3416400"/>
          </a:xfrm>
          <a:prstGeom prst="rect">
            <a:avLst/>
          </a:prstGeom>
          <a:noFill/>
          <a:ln>
            <a:noFill/>
          </a:ln>
        </p:spPr>
      </p:pic>
      <p:pic>
        <p:nvPicPr>
          <p:cNvPr id="204" name="Google Shape;204;p27"/>
          <p:cNvPicPr preferRelativeResize="0"/>
          <p:nvPr/>
        </p:nvPicPr>
        <p:blipFill>
          <a:blip r:embed="rId4">
            <a:alphaModFix/>
          </a:blip>
          <a:stretch>
            <a:fillRect/>
          </a:stretch>
        </p:blipFill>
        <p:spPr>
          <a:xfrm>
            <a:off x="311700" y="1152475"/>
            <a:ext cx="3976201" cy="3416400"/>
          </a:xfrm>
          <a:prstGeom prst="rect">
            <a:avLst/>
          </a:prstGeom>
          <a:noFill/>
          <a:ln>
            <a:noFill/>
          </a:ln>
        </p:spPr>
      </p:pic>
      <p:pic>
        <p:nvPicPr>
          <p:cNvPr id="205" name="Google Shape;205;p27"/>
          <p:cNvPicPr preferRelativeResize="0"/>
          <p:nvPr/>
        </p:nvPicPr>
        <p:blipFill>
          <a:blip r:embed="rId5">
            <a:alphaModFix/>
          </a:blip>
          <a:stretch>
            <a:fillRect/>
          </a:stretch>
        </p:blipFill>
        <p:spPr>
          <a:xfrm>
            <a:off x="311700" y="1152475"/>
            <a:ext cx="3976201" cy="3416400"/>
          </a:xfrm>
          <a:prstGeom prst="rect">
            <a:avLst/>
          </a:prstGeom>
          <a:noFill/>
          <a:ln>
            <a:noFill/>
          </a:ln>
        </p:spPr>
      </p:pic>
      <p:pic>
        <p:nvPicPr>
          <p:cNvPr id="206" name="Google Shape;206;p27"/>
          <p:cNvPicPr preferRelativeResize="0"/>
          <p:nvPr/>
        </p:nvPicPr>
        <p:blipFill>
          <a:blip r:embed="rId6">
            <a:alphaModFix/>
          </a:blip>
          <a:stretch>
            <a:fillRect/>
          </a:stretch>
        </p:blipFill>
        <p:spPr>
          <a:xfrm>
            <a:off x="4786050" y="1152475"/>
            <a:ext cx="3898524" cy="3416400"/>
          </a:xfrm>
          <a:prstGeom prst="rect">
            <a:avLst/>
          </a:prstGeom>
          <a:noFill/>
          <a:ln>
            <a:noFill/>
          </a:ln>
        </p:spPr>
      </p:pic>
      <p:pic>
        <p:nvPicPr>
          <p:cNvPr id="207" name="Google Shape;207;p27"/>
          <p:cNvPicPr preferRelativeResize="0"/>
          <p:nvPr/>
        </p:nvPicPr>
        <p:blipFill>
          <a:blip r:embed="rId7">
            <a:alphaModFix/>
          </a:blip>
          <a:stretch>
            <a:fillRect/>
          </a:stretch>
        </p:blipFill>
        <p:spPr>
          <a:xfrm>
            <a:off x="311700" y="1152475"/>
            <a:ext cx="3976201" cy="3416400"/>
          </a:xfrm>
          <a:prstGeom prst="rect">
            <a:avLst/>
          </a:prstGeom>
          <a:noFill/>
          <a:ln>
            <a:noFill/>
          </a:ln>
        </p:spPr>
      </p:pic>
      <p:pic>
        <p:nvPicPr>
          <p:cNvPr id="208" name="Google Shape;208;p27"/>
          <p:cNvPicPr preferRelativeResize="0"/>
          <p:nvPr/>
        </p:nvPicPr>
        <p:blipFill>
          <a:blip r:embed="rId8">
            <a:alphaModFix/>
          </a:blip>
          <a:stretch>
            <a:fillRect/>
          </a:stretch>
        </p:blipFill>
        <p:spPr>
          <a:xfrm>
            <a:off x="4785425" y="1152475"/>
            <a:ext cx="3898524" cy="3416400"/>
          </a:xfrm>
          <a:prstGeom prst="rect">
            <a:avLst/>
          </a:prstGeom>
          <a:noFill/>
          <a:ln>
            <a:noFill/>
          </a:ln>
        </p:spPr>
      </p:pic>
      <p:pic>
        <p:nvPicPr>
          <p:cNvPr id="209" name="Google Shape;209;p27"/>
          <p:cNvPicPr preferRelativeResize="0"/>
          <p:nvPr/>
        </p:nvPicPr>
        <p:blipFill>
          <a:blip r:embed="rId9">
            <a:alphaModFix/>
          </a:blip>
          <a:stretch>
            <a:fillRect/>
          </a:stretch>
        </p:blipFill>
        <p:spPr>
          <a:xfrm>
            <a:off x="311700" y="1152475"/>
            <a:ext cx="3976201" cy="3416400"/>
          </a:xfrm>
          <a:prstGeom prst="rect">
            <a:avLst/>
          </a:prstGeom>
          <a:noFill/>
          <a:ln>
            <a:noFill/>
          </a:ln>
        </p:spPr>
      </p:pic>
      <p:pic>
        <p:nvPicPr>
          <p:cNvPr id="210" name="Google Shape;210;p27"/>
          <p:cNvPicPr preferRelativeResize="0"/>
          <p:nvPr/>
        </p:nvPicPr>
        <p:blipFill>
          <a:blip r:embed="rId10">
            <a:alphaModFix/>
          </a:blip>
          <a:stretch>
            <a:fillRect/>
          </a:stretch>
        </p:blipFill>
        <p:spPr>
          <a:xfrm>
            <a:off x="4785425" y="1152475"/>
            <a:ext cx="3898524" cy="341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
              <a:t>Energy</a:t>
            </a:r>
            <a:r>
              <a:rPr lang="en"/>
              <a:t>							Loudness	</a:t>
            </a:r>
            <a:endParaRPr/>
          </a:p>
        </p:txBody>
      </p:sp>
      <p:sp>
        <p:nvSpPr>
          <p:cNvPr id="216" name="Google Shape;216;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FFFF"/>
              </a:solidFill>
            </a:endParaRPr>
          </a:p>
        </p:txBody>
      </p:sp>
      <p:sp>
        <p:nvSpPr>
          <p:cNvPr id="217" name="Google Shape;217;p28"/>
          <p:cNvSpPr txBox="1"/>
          <p:nvPr>
            <p:ph idx="12" type="sldNum"/>
          </p:nvPr>
        </p:nvSpPr>
        <p:spPr>
          <a:xfrm>
            <a:off x="8770283"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F3F3F3"/>
                </a:solidFill>
              </a:rPr>
              <a:t>16</a:t>
            </a:r>
            <a:endParaRPr>
              <a:solidFill>
                <a:srgbClr val="F3F3F3"/>
              </a:solidFill>
            </a:endParaRPr>
          </a:p>
        </p:txBody>
      </p:sp>
      <p:pic>
        <p:nvPicPr>
          <p:cNvPr id="218" name="Google Shape;218;p28"/>
          <p:cNvPicPr preferRelativeResize="0"/>
          <p:nvPr/>
        </p:nvPicPr>
        <p:blipFill>
          <a:blip r:embed="rId3">
            <a:alphaModFix/>
          </a:blip>
          <a:stretch>
            <a:fillRect/>
          </a:stretch>
        </p:blipFill>
        <p:spPr>
          <a:xfrm>
            <a:off x="4785425" y="1152475"/>
            <a:ext cx="3898524" cy="3416400"/>
          </a:xfrm>
          <a:prstGeom prst="rect">
            <a:avLst/>
          </a:prstGeom>
          <a:noFill/>
          <a:ln>
            <a:noFill/>
          </a:ln>
        </p:spPr>
      </p:pic>
      <p:pic>
        <p:nvPicPr>
          <p:cNvPr id="219" name="Google Shape;219;p28"/>
          <p:cNvPicPr preferRelativeResize="0"/>
          <p:nvPr/>
        </p:nvPicPr>
        <p:blipFill>
          <a:blip r:embed="rId4">
            <a:alphaModFix/>
          </a:blip>
          <a:stretch>
            <a:fillRect/>
          </a:stretch>
        </p:blipFill>
        <p:spPr>
          <a:xfrm>
            <a:off x="311700" y="1152475"/>
            <a:ext cx="3976201" cy="3416400"/>
          </a:xfrm>
          <a:prstGeom prst="rect">
            <a:avLst/>
          </a:prstGeom>
          <a:noFill/>
          <a:ln>
            <a:noFill/>
          </a:ln>
        </p:spPr>
      </p:pic>
      <p:pic>
        <p:nvPicPr>
          <p:cNvPr id="220" name="Google Shape;220;p28"/>
          <p:cNvPicPr preferRelativeResize="0"/>
          <p:nvPr/>
        </p:nvPicPr>
        <p:blipFill>
          <a:blip r:embed="rId5">
            <a:alphaModFix/>
          </a:blip>
          <a:stretch>
            <a:fillRect/>
          </a:stretch>
        </p:blipFill>
        <p:spPr>
          <a:xfrm>
            <a:off x="311700" y="1152475"/>
            <a:ext cx="3976201" cy="3416400"/>
          </a:xfrm>
          <a:prstGeom prst="rect">
            <a:avLst/>
          </a:prstGeom>
          <a:noFill/>
          <a:ln>
            <a:noFill/>
          </a:ln>
        </p:spPr>
      </p:pic>
      <p:pic>
        <p:nvPicPr>
          <p:cNvPr id="221" name="Google Shape;221;p28"/>
          <p:cNvPicPr preferRelativeResize="0"/>
          <p:nvPr/>
        </p:nvPicPr>
        <p:blipFill>
          <a:blip r:embed="rId6">
            <a:alphaModFix/>
          </a:blip>
          <a:stretch>
            <a:fillRect/>
          </a:stretch>
        </p:blipFill>
        <p:spPr>
          <a:xfrm>
            <a:off x="4786050" y="1152475"/>
            <a:ext cx="3898524" cy="3416400"/>
          </a:xfrm>
          <a:prstGeom prst="rect">
            <a:avLst/>
          </a:prstGeom>
          <a:noFill/>
          <a:ln>
            <a:noFill/>
          </a:ln>
        </p:spPr>
      </p:pic>
      <p:pic>
        <p:nvPicPr>
          <p:cNvPr id="222" name="Google Shape;222;p28"/>
          <p:cNvPicPr preferRelativeResize="0"/>
          <p:nvPr/>
        </p:nvPicPr>
        <p:blipFill>
          <a:blip r:embed="rId7">
            <a:alphaModFix/>
          </a:blip>
          <a:stretch>
            <a:fillRect/>
          </a:stretch>
        </p:blipFill>
        <p:spPr>
          <a:xfrm>
            <a:off x="311700" y="1152475"/>
            <a:ext cx="3976201" cy="3416400"/>
          </a:xfrm>
          <a:prstGeom prst="rect">
            <a:avLst/>
          </a:prstGeom>
          <a:noFill/>
          <a:ln>
            <a:noFill/>
          </a:ln>
        </p:spPr>
      </p:pic>
      <p:pic>
        <p:nvPicPr>
          <p:cNvPr id="223" name="Google Shape;223;p28"/>
          <p:cNvPicPr preferRelativeResize="0"/>
          <p:nvPr/>
        </p:nvPicPr>
        <p:blipFill>
          <a:blip r:embed="rId8">
            <a:alphaModFix/>
          </a:blip>
          <a:stretch>
            <a:fillRect/>
          </a:stretch>
        </p:blipFill>
        <p:spPr>
          <a:xfrm>
            <a:off x="4785425" y="1152475"/>
            <a:ext cx="3898524" cy="3416400"/>
          </a:xfrm>
          <a:prstGeom prst="rect">
            <a:avLst/>
          </a:prstGeom>
          <a:noFill/>
          <a:ln>
            <a:noFill/>
          </a:ln>
        </p:spPr>
      </p:pic>
      <p:pic>
        <p:nvPicPr>
          <p:cNvPr id="224" name="Google Shape;224;p28"/>
          <p:cNvPicPr preferRelativeResize="0"/>
          <p:nvPr/>
        </p:nvPicPr>
        <p:blipFill>
          <a:blip r:embed="rId9">
            <a:alphaModFix/>
          </a:blip>
          <a:stretch>
            <a:fillRect/>
          </a:stretch>
        </p:blipFill>
        <p:spPr>
          <a:xfrm>
            <a:off x="311700" y="1152475"/>
            <a:ext cx="3976201" cy="3416400"/>
          </a:xfrm>
          <a:prstGeom prst="rect">
            <a:avLst/>
          </a:prstGeom>
          <a:noFill/>
          <a:ln>
            <a:noFill/>
          </a:ln>
        </p:spPr>
      </p:pic>
      <p:pic>
        <p:nvPicPr>
          <p:cNvPr id="225" name="Google Shape;225;p28"/>
          <p:cNvPicPr preferRelativeResize="0"/>
          <p:nvPr/>
        </p:nvPicPr>
        <p:blipFill>
          <a:blip r:embed="rId10">
            <a:alphaModFix/>
          </a:blip>
          <a:stretch>
            <a:fillRect/>
          </a:stretch>
        </p:blipFill>
        <p:spPr>
          <a:xfrm>
            <a:off x="4785425" y="1152475"/>
            <a:ext cx="3898524" cy="3416400"/>
          </a:xfrm>
          <a:prstGeom prst="rect">
            <a:avLst/>
          </a:prstGeom>
          <a:noFill/>
          <a:ln>
            <a:noFill/>
          </a:ln>
        </p:spPr>
      </p:pic>
      <p:pic>
        <p:nvPicPr>
          <p:cNvPr id="226" name="Google Shape;226;p28"/>
          <p:cNvPicPr preferRelativeResize="0"/>
          <p:nvPr/>
        </p:nvPicPr>
        <p:blipFill>
          <a:blip r:embed="rId11">
            <a:alphaModFix/>
          </a:blip>
          <a:stretch>
            <a:fillRect/>
          </a:stretch>
        </p:blipFill>
        <p:spPr>
          <a:xfrm>
            <a:off x="311700" y="1152475"/>
            <a:ext cx="3976201" cy="3416400"/>
          </a:xfrm>
          <a:prstGeom prst="rect">
            <a:avLst/>
          </a:prstGeom>
          <a:noFill/>
          <a:ln>
            <a:noFill/>
          </a:ln>
        </p:spPr>
      </p:pic>
      <p:pic>
        <p:nvPicPr>
          <p:cNvPr id="227" name="Google Shape;227;p28"/>
          <p:cNvPicPr preferRelativeResize="0"/>
          <p:nvPr/>
        </p:nvPicPr>
        <p:blipFill>
          <a:blip r:embed="rId12">
            <a:alphaModFix/>
          </a:blip>
          <a:stretch>
            <a:fillRect/>
          </a:stretch>
        </p:blipFill>
        <p:spPr>
          <a:xfrm>
            <a:off x="4785425" y="1152475"/>
            <a:ext cx="3898524" cy="341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INITIAL REGRESSION MODEL</a:t>
            </a:r>
            <a:endParaRPr/>
          </a:p>
        </p:txBody>
      </p:sp>
      <p:sp>
        <p:nvSpPr>
          <p:cNvPr id="233" name="Google Shape;23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found that... </a:t>
            </a:r>
            <a:endParaRPr/>
          </a:p>
        </p:txBody>
      </p:sp>
      <p:sp>
        <p:nvSpPr>
          <p:cNvPr id="239" name="Google Shape;239;p30"/>
          <p:cNvSpPr txBox="1"/>
          <p:nvPr>
            <p:ph idx="12" type="sldNum"/>
          </p:nvPr>
        </p:nvSpPr>
        <p:spPr>
          <a:xfrm>
            <a:off x="8757783"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pic>
        <p:nvPicPr>
          <p:cNvPr id="240" name="Google Shape;240;p30"/>
          <p:cNvPicPr preferRelativeResize="0"/>
          <p:nvPr/>
        </p:nvPicPr>
        <p:blipFill>
          <a:blip r:embed="rId3">
            <a:alphaModFix/>
          </a:blip>
          <a:stretch>
            <a:fillRect/>
          </a:stretch>
        </p:blipFill>
        <p:spPr>
          <a:xfrm>
            <a:off x="4918400" y="661263"/>
            <a:ext cx="3799942" cy="3820975"/>
          </a:xfrm>
          <a:prstGeom prst="rect">
            <a:avLst/>
          </a:prstGeom>
          <a:noFill/>
          <a:ln>
            <a:noFill/>
          </a:ln>
        </p:spPr>
      </p:pic>
      <p:pic>
        <p:nvPicPr>
          <p:cNvPr id="241" name="Google Shape;241;p30"/>
          <p:cNvPicPr preferRelativeResize="0"/>
          <p:nvPr/>
        </p:nvPicPr>
        <p:blipFill>
          <a:blip r:embed="rId4">
            <a:alphaModFix/>
          </a:blip>
          <a:stretch>
            <a:fillRect/>
          </a:stretch>
        </p:blipFill>
        <p:spPr>
          <a:xfrm>
            <a:off x="575275" y="1213600"/>
            <a:ext cx="4130300" cy="3166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Searching for sources of errors</a:t>
            </a:r>
            <a:endParaRPr/>
          </a:p>
        </p:txBody>
      </p:sp>
      <p:sp>
        <p:nvSpPr>
          <p:cNvPr id="247" name="Google Shape;247;p3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48" name="Google Shape;248;p3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49" name="Google Shape;249;p31"/>
          <p:cNvSpPr txBox="1"/>
          <p:nvPr>
            <p:ph idx="12" type="sldNum"/>
          </p:nvPr>
        </p:nvSpPr>
        <p:spPr>
          <a:xfrm>
            <a:off x="8699008"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pic>
        <p:nvPicPr>
          <p:cNvPr id="250" name="Google Shape;250;p31"/>
          <p:cNvPicPr preferRelativeResize="0"/>
          <p:nvPr/>
        </p:nvPicPr>
        <p:blipFill>
          <a:blip r:embed="rId3">
            <a:alphaModFix/>
          </a:blip>
          <a:stretch>
            <a:fillRect/>
          </a:stretch>
        </p:blipFill>
        <p:spPr>
          <a:xfrm>
            <a:off x="2360300" y="1163450"/>
            <a:ext cx="4118575" cy="1558225"/>
          </a:xfrm>
          <a:prstGeom prst="rect">
            <a:avLst/>
          </a:prstGeom>
          <a:noFill/>
          <a:ln>
            <a:noFill/>
          </a:ln>
        </p:spPr>
      </p:pic>
      <p:pic>
        <p:nvPicPr>
          <p:cNvPr id="251" name="Google Shape;251;p31"/>
          <p:cNvPicPr preferRelativeResize="0"/>
          <p:nvPr/>
        </p:nvPicPr>
        <p:blipFill>
          <a:blip r:embed="rId4">
            <a:alphaModFix/>
          </a:blip>
          <a:stretch>
            <a:fillRect/>
          </a:stretch>
        </p:blipFill>
        <p:spPr>
          <a:xfrm>
            <a:off x="108175" y="2867400"/>
            <a:ext cx="8912974" cy="1701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 </a:t>
            </a:r>
            <a:endParaRPr/>
          </a:p>
        </p:txBody>
      </p:sp>
      <p:sp>
        <p:nvSpPr>
          <p:cNvPr id="63" name="Google Shape;63;p14"/>
          <p:cNvSpPr txBox="1"/>
          <p:nvPr>
            <p:ph idx="12" type="sldNum"/>
          </p:nvPr>
        </p:nvSpPr>
        <p:spPr>
          <a:xfrm>
            <a:off x="8758208"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chemeClr val="lt1"/>
                </a:solidFill>
              </a:rPr>
              <a:t>‹#›</a:t>
            </a:fld>
            <a:endParaRPr>
              <a:solidFill>
                <a:schemeClr val="lt1"/>
              </a:solidFill>
            </a:endParaRPr>
          </a:p>
        </p:txBody>
      </p:sp>
      <p:sp>
        <p:nvSpPr>
          <p:cNvPr id="64" name="Google Shape;64;p14"/>
          <p:cNvSpPr/>
          <p:nvPr/>
        </p:nvSpPr>
        <p:spPr>
          <a:xfrm>
            <a:off x="1723913" y="2251413"/>
            <a:ext cx="594300" cy="36900"/>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 name="Google Shape;65;p14"/>
          <p:cNvGrpSpPr/>
          <p:nvPr/>
        </p:nvGrpSpPr>
        <p:grpSpPr>
          <a:xfrm>
            <a:off x="369672" y="1960450"/>
            <a:ext cx="1578303" cy="1897975"/>
            <a:chOff x="369672" y="1960450"/>
            <a:chExt cx="1578303" cy="1897975"/>
          </a:xfrm>
        </p:grpSpPr>
        <p:sp>
          <p:nvSpPr>
            <p:cNvPr id="66" name="Google Shape;66;p14"/>
            <p:cNvSpPr/>
            <p:nvPr/>
          </p:nvSpPr>
          <p:spPr>
            <a:xfrm>
              <a:off x="861672" y="1960450"/>
              <a:ext cx="594300" cy="594300"/>
            </a:xfrm>
            <a:prstGeom prst="ellipse">
              <a:avLst/>
            </a:prstGeom>
            <a:noFill/>
            <a:ln cap="flat" cmpd="sng" w="38100">
              <a:solidFill>
                <a:srgbClr val="0B71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nvSpPr>
          <p:spPr>
            <a:xfrm>
              <a:off x="940422" y="21216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0B7140"/>
                  </a:solidFill>
                  <a:latin typeface="Roboto"/>
                  <a:ea typeface="Roboto"/>
                  <a:cs typeface="Roboto"/>
                  <a:sym typeface="Roboto"/>
                </a:rPr>
                <a:t>20XX</a:t>
              </a:r>
              <a:endParaRPr b="1" sz="800">
                <a:solidFill>
                  <a:srgbClr val="0B7140"/>
                </a:solidFill>
                <a:latin typeface="Roboto"/>
                <a:ea typeface="Roboto"/>
                <a:cs typeface="Roboto"/>
                <a:sym typeface="Roboto"/>
              </a:endParaRPr>
            </a:p>
          </p:txBody>
        </p:sp>
        <p:sp>
          <p:nvSpPr>
            <p:cNvPr id="68" name="Google Shape;68;p14"/>
            <p:cNvSpPr txBox="1"/>
            <p:nvPr/>
          </p:nvSpPr>
          <p:spPr>
            <a:xfrm>
              <a:off x="369675" y="2664225"/>
              <a:ext cx="15783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1ED760"/>
                  </a:solidFill>
                  <a:latin typeface="Roboto"/>
                  <a:ea typeface="Roboto"/>
                  <a:cs typeface="Roboto"/>
                  <a:sym typeface="Roboto"/>
                </a:rPr>
                <a:t>Background</a:t>
              </a:r>
              <a:endParaRPr b="1" sz="1000">
                <a:solidFill>
                  <a:srgbClr val="1ED760"/>
                </a:solidFill>
                <a:latin typeface="Roboto"/>
                <a:ea typeface="Roboto"/>
                <a:cs typeface="Roboto"/>
                <a:sym typeface="Roboto"/>
              </a:endParaRPr>
            </a:p>
          </p:txBody>
        </p:sp>
        <p:sp>
          <p:nvSpPr>
            <p:cNvPr id="69" name="Google Shape;69;p14"/>
            <p:cNvSpPr txBox="1"/>
            <p:nvPr/>
          </p:nvSpPr>
          <p:spPr>
            <a:xfrm>
              <a:off x="369672" y="3121025"/>
              <a:ext cx="15783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1ED760"/>
                  </a:solidFill>
                  <a:latin typeface="Roboto"/>
                  <a:ea typeface="Roboto"/>
                  <a:cs typeface="Roboto"/>
                  <a:sym typeface="Roboto"/>
                </a:rPr>
                <a:t>A quick introduction to the music industry, and why this project pertains to you</a:t>
              </a:r>
              <a:endParaRPr sz="800">
                <a:solidFill>
                  <a:srgbClr val="1ED760"/>
                </a:solidFill>
                <a:latin typeface="Roboto"/>
                <a:ea typeface="Roboto"/>
                <a:cs typeface="Roboto"/>
                <a:sym typeface="Roboto"/>
              </a:endParaRPr>
            </a:p>
          </p:txBody>
        </p:sp>
      </p:grpSp>
      <p:grpSp>
        <p:nvGrpSpPr>
          <p:cNvPr id="70" name="Google Shape;70;p14"/>
          <p:cNvGrpSpPr/>
          <p:nvPr/>
        </p:nvGrpSpPr>
        <p:grpSpPr>
          <a:xfrm>
            <a:off x="2114712" y="1960450"/>
            <a:ext cx="1537206" cy="1897975"/>
            <a:chOff x="2114712" y="1960450"/>
            <a:chExt cx="1537206" cy="1897975"/>
          </a:xfrm>
        </p:grpSpPr>
        <p:sp>
          <p:nvSpPr>
            <p:cNvPr id="71" name="Google Shape;71;p14"/>
            <p:cNvSpPr/>
            <p:nvPr/>
          </p:nvSpPr>
          <p:spPr>
            <a:xfrm>
              <a:off x="2586168" y="1960450"/>
              <a:ext cx="594300" cy="594300"/>
            </a:xfrm>
            <a:prstGeom prst="ellipse">
              <a:avLst/>
            </a:prstGeom>
            <a:noFill/>
            <a:ln cap="flat" cmpd="sng" w="38100">
              <a:solidFill>
                <a:srgbClr val="0B71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D760"/>
                </a:solidFill>
              </a:endParaRPr>
            </a:p>
          </p:txBody>
        </p:sp>
        <p:sp>
          <p:nvSpPr>
            <p:cNvPr id="72" name="Google Shape;72;p14"/>
            <p:cNvSpPr txBox="1"/>
            <p:nvPr/>
          </p:nvSpPr>
          <p:spPr>
            <a:xfrm>
              <a:off x="2114712" y="2664225"/>
              <a:ext cx="15372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1ED760"/>
                  </a:solidFill>
                  <a:latin typeface="Roboto"/>
                  <a:ea typeface="Roboto"/>
                  <a:cs typeface="Roboto"/>
                  <a:sym typeface="Roboto"/>
                </a:rPr>
                <a:t>Dataset</a:t>
              </a:r>
              <a:endParaRPr b="1" sz="1000">
                <a:solidFill>
                  <a:srgbClr val="1ED760"/>
                </a:solidFill>
                <a:latin typeface="Roboto"/>
                <a:ea typeface="Roboto"/>
                <a:cs typeface="Roboto"/>
                <a:sym typeface="Roboto"/>
              </a:endParaRPr>
            </a:p>
          </p:txBody>
        </p:sp>
        <p:sp>
          <p:nvSpPr>
            <p:cNvPr id="73" name="Google Shape;73;p14"/>
            <p:cNvSpPr txBox="1"/>
            <p:nvPr/>
          </p:nvSpPr>
          <p:spPr>
            <a:xfrm>
              <a:off x="2114718" y="3121025"/>
              <a:ext cx="15372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1ED760"/>
                  </a:solidFill>
                  <a:latin typeface="Roboto"/>
                  <a:ea typeface="Roboto"/>
                  <a:cs typeface="Roboto"/>
                  <a:sym typeface="Roboto"/>
                </a:rPr>
                <a:t>A look at our dataset and our variables</a:t>
              </a:r>
              <a:endParaRPr sz="800">
                <a:solidFill>
                  <a:srgbClr val="1ED760"/>
                </a:solidFill>
                <a:latin typeface="Roboto"/>
                <a:ea typeface="Roboto"/>
                <a:cs typeface="Roboto"/>
                <a:sym typeface="Roboto"/>
              </a:endParaRPr>
            </a:p>
          </p:txBody>
        </p:sp>
        <p:sp>
          <p:nvSpPr>
            <p:cNvPr id="74" name="Google Shape;74;p14"/>
            <p:cNvSpPr txBox="1"/>
            <p:nvPr/>
          </p:nvSpPr>
          <p:spPr>
            <a:xfrm>
              <a:off x="2664918" y="21216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1ED760"/>
                  </a:solidFill>
                  <a:latin typeface="Roboto"/>
                  <a:ea typeface="Roboto"/>
                  <a:cs typeface="Roboto"/>
                  <a:sym typeface="Roboto"/>
                </a:rPr>
                <a:t>20XX</a:t>
              </a:r>
              <a:endParaRPr b="1" sz="800">
                <a:solidFill>
                  <a:srgbClr val="1ED760"/>
                </a:solidFill>
                <a:latin typeface="Roboto"/>
                <a:ea typeface="Roboto"/>
                <a:cs typeface="Roboto"/>
                <a:sym typeface="Roboto"/>
              </a:endParaRPr>
            </a:p>
          </p:txBody>
        </p:sp>
      </p:grpSp>
      <p:grpSp>
        <p:nvGrpSpPr>
          <p:cNvPr id="75" name="Google Shape;75;p14"/>
          <p:cNvGrpSpPr/>
          <p:nvPr/>
        </p:nvGrpSpPr>
        <p:grpSpPr>
          <a:xfrm>
            <a:off x="3818650" y="1960450"/>
            <a:ext cx="1537202" cy="1897973"/>
            <a:chOff x="3818650" y="1960450"/>
            <a:chExt cx="1537202" cy="1897973"/>
          </a:xfrm>
        </p:grpSpPr>
        <p:sp>
          <p:nvSpPr>
            <p:cNvPr id="76" name="Google Shape;76;p14"/>
            <p:cNvSpPr/>
            <p:nvPr/>
          </p:nvSpPr>
          <p:spPr>
            <a:xfrm>
              <a:off x="4290102" y="19604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D760"/>
                </a:solidFill>
              </a:endParaRPr>
            </a:p>
          </p:txBody>
        </p:sp>
        <p:sp>
          <p:nvSpPr>
            <p:cNvPr id="77" name="Google Shape;77;p14"/>
            <p:cNvSpPr txBox="1"/>
            <p:nvPr/>
          </p:nvSpPr>
          <p:spPr>
            <a:xfrm>
              <a:off x="3818650" y="2664225"/>
              <a:ext cx="15372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1ED760"/>
                  </a:solidFill>
                  <a:latin typeface="Roboto"/>
                  <a:ea typeface="Roboto"/>
                  <a:cs typeface="Roboto"/>
                  <a:sym typeface="Roboto"/>
                </a:rPr>
                <a:t>Linear Regression</a:t>
              </a:r>
              <a:endParaRPr b="1" sz="1000">
                <a:solidFill>
                  <a:srgbClr val="1ED760"/>
                </a:solidFill>
                <a:latin typeface="Roboto"/>
                <a:ea typeface="Roboto"/>
                <a:cs typeface="Roboto"/>
                <a:sym typeface="Roboto"/>
              </a:endParaRPr>
            </a:p>
          </p:txBody>
        </p:sp>
        <p:sp>
          <p:nvSpPr>
            <p:cNvPr id="78" name="Google Shape;78;p14"/>
            <p:cNvSpPr txBox="1"/>
            <p:nvPr/>
          </p:nvSpPr>
          <p:spPr>
            <a:xfrm>
              <a:off x="3818652" y="3121023"/>
              <a:ext cx="15372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1ED760"/>
                  </a:solidFill>
                  <a:latin typeface="Roboto"/>
                  <a:ea typeface="Roboto"/>
                  <a:cs typeface="Roboto"/>
                  <a:sym typeface="Roboto"/>
                </a:rPr>
                <a:t>Fitting our dataset into a linear regression model, and challenges we faced along the way</a:t>
              </a:r>
              <a:endParaRPr sz="800">
                <a:solidFill>
                  <a:srgbClr val="1ED760"/>
                </a:solidFill>
                <a:latin typeface="Roboto"/>
                <a:ea typeface="Roboto"/>
                <a:cs typeface="Roboto"/>
                <a:sym typeface="Roboto"/>
              </a:endParaRPr>
            </a:p>
          </p:txBody>
        </p:sp>
        <p:sp>
          <p:nvSpPr>
            <p:cNvPr id="79" name="Google Shape;79;p14"/>
            <p:cNvSpPr txBox="1"/>
            <p:nvPr/>
          </p:nvSpPr>
          <p:spPr>
            <a:xfrm>
              <a:off x="4368852" y="21216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1ED760"/>
                  </a:solidFill>
                  <a:latin typeface="Roboto"/>
                  <a:ea typeface="Roboto"/>
                  <a:cs typeface="Roboto"/>
                  <a:sym typeface="Roboto"/>
                </a:rPr>
                <a:t>20XX</a:t>
              </a:r>
              <a:endParaRPr b="1" sz="800">
                <a:solidFill>
                  <a:srgbClr val="1ED760"/>
                </a:solidFill>
                <a:latin typeface="Roboto"/>
                <a:ea typeface="Roboto"/>
                <a:cs typeface="Roboto"/>
                <a:sym typeface="Roboto"/>
              </a:endParaRPr>
            </a:p>
          </p:txBody>
        </p:sp>
      </p:grpSp>
      <p:grpSp>
        <p:nvGrpSpPr>
          <p:cNvPr id="80" name="Google Shape;80;p14"/>
          <p:cNvGrpSpPr/>
          <p:nvPr/>
        </p:nvGrpSpPr>
        <p:grpSpPr>
          <a:xfrm>
            <a:off x="5527887" y="1960450"/>
            <a:ext cx="1537203" cy="1897975"/>
            <a:chOff x="5527887" y="1960450"/>
            <a:chExt cx="1537203" cy="1897975"/>
          </a:xfrm>
        </p:grpSpPr>
        <p:sp>
          <p:nvSpPr>
            <p:cNvPr id="81" name="Google Shape;81;p14"/>
            <p:cNvSpPr/>
            <p:nvPr/>
          </p:nvSpPr>
          <p:spPr>
            <a:xfrm>
              <a:off x="5999340" y="19604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D760"/>
                </a:solidFill>
              </a:endParaRPr>
            </a:p>
          </p:txBody>
        </p:sp>
        <p:sp>
          <p:nvSpPr>
            <p:cNvPr id="82" name="Google Shape;82;p14"/>
            <p:cNvSpPr txBox="1"/>
            <p:nvPr/>
          </p:nvSpPr>
          <p:spPr>
            <a:xfrm>
              <a:off x="5527887" y="2664225"/>
              <a:ext cx="15372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1ED760"/>
                  </a:solidFill>
                  <a:latin typeface="Roboto"/>
                  <a:ea typeface="Roboto"/>
                  <a:cs typeface="Roboto"/>
                  <a:sym typeface="Roboto"/>
                </a:rPr>
                <a:t>Classification</a:t>
              </a:r>
              <a:endParaRPr b="1" sz="1000">
                <a:solidFill>
                  <a:srgbClr val="1ED760"/>
                </a:solidFill>
                <a:latin typeface="Roboto"/>
                <a:ea typeface="Roboto"/>
                <a:cs typeface="Roboto"/>
                <a:sym typeface="Roboto"/>
              </a:endParaRPr>
            </a:p>
          </p:txBody>
        </p:sp>
        <p:sp>
          <p:nvSpPr>
            <p:cNvPr id="83" name="Google Shape;83;p14"/>
            <p:cNvSpPr txBox="1"/>
            <p:nvPr/>
          </p:nvSpPr>
          <p:spPr>
            <a:xfrm>
              <a:off x="5527890" y="3121025"/>
              <a:ext cx="15372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1ED760"/>
                  </a:solidFill>
                  <a:latin typeface="Roboto"/>
                  <a:ea typeface="Roboto"/>
                  <a:cs typeface="Roboto"/>
                  <a:sym typeface="Roboto"/>
                </a:rPr>
                <a:t>Using several types of classification in order to improve our model’s predictive power</a:t>
              </a:r>
              <a:endParaRPr sz="800">
                <a:solidFill>
                  <a:srgbClr val="1ED760"/>
                </a:solidFill>
                <a:latin typeface="Roboto"/>
                <a:ea typeface="Roboto"/>
                <a:cs typeface="Roboto"/>
                <a:sym typeface="Roboto"/>
              </a:endParaRPr>
            </a:p>
          </p:txBody>
        </p:sp>
        <p:sp>
          <p:nvSpPr>
            <p:cNvPr id="84" name="Google Shape;84;p14"/>
            <p:cNvSpPr txBox="1"/>
            <p:nvPr/>
          </p:nvSpPr>
          <p:spPr>
            <a:xfrm>
              <a:off x="6078090" y="21216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858585"/>
                  </a:solidFill>
                  <a:latin typeface="Roboto"/>
                  <a:ea typeface="Roboto"/>
                  <a:cs typeface="Roboto"/>
                  <a:sym typeface="Roboto"/>
                </a:rPr>
                <a:t>20XX</a:t>
              </a:r>
              <a:endParaRPr b="1" sz="800">
                <a:solidFill>
                  <a:srgbClr val="858585"/>
                </a:solidFill>
                <a:latin typeface="Roboto"/>
                <a:ea typeface="Roboto"/>
                <a:cs typeface="Roboto"/>
                <a:sym typeface="Roboto"/>
              </a:endParaRPr>
            </a:p>
          </p:txBody>
        </p:sp>
      </p:grpSp>
      <p:grpSp>
        <p:nvGrpSpPr>
          <p:cNvPr id="85" name="Google Shape;85;p14"/>
          <p:cNvGrpSpPr/>
          <p:nvPr/>
        </p:nvGrpSpPr>
        <p:grpSpPr>
          <a:xfrm>
            <a:off x="7237137" y="1960450"/>
            <a:ext cx="1537206" cy="1897975"/>
            <a:chOff x="7237137" y="1960450"/>
            <a:chExt cx="1537206" cy="1897975"/>
          </a:xfrm>
        </p:grpSpPr>
        <p:sp>
          <p:nvSpPr>
            <p:cNvPr id="86" name="Google Shape;86;p14"/>
            <p:cNvSpPr/>
            <p:nvPr/>
          </p:nvSpPr>
          <p:spPr>
            <a:xfrm>
              <a:off x="7708593" y="19604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AFBFB"/>
                </a:solidFill>
              </a:endParaRPr>
            </a:p>
          </p:txBody>
        </p:sp>
        <p:sp>
          <p:nvSpPr>
            <p:cNvPr id="87" name="Google Shape;87;p14"/>
            <p:cNvSpPr txBox="1"/>
            <p:nvPr/>
          </p:nvSpPr>
          <p:spPr>
            <a:xfrm>
              <a:off x="7237137" y="2664225"/>
              <a:ext cx="15372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1ED760"/>
                  </a:solidFill>
                  <a:latin typeface="Roboto"/>
                  <a:ea typeface="Roboto"/>
                  <a:cs typeface="Roboto"/>
                  <a:sym typeface="Roboto"/>
                </a:rPr>
                <a:t>Conclusions</a:t>
              </a:r>
              <a:endParaRPr b="1" sz="1000">
                <a:solidFill>
                  <a:srgbClr val="1ED760"/>
                </a:solidFill>
                <a:latin typeface="Roboto"/>
                <a:ea typeface="Roboto"/>
                <a:cs typeface="Roboto"/>
                <a:sym typeface="Roboto"/>
              </a:endParaRPr>
            </a:p>
          </p:txBody>
        </p:sp>
        <p:sp>
          <p:nvSpPr>
            <p:cNvPr id="88" name="Google Shape;88;p14"/>
            <p:cNvSpPr txBox="1"/>
            <p:nvPr/>
          </p:nvSpPr>
          <p:spPr>
            <a:xfrm>
              <a:off x="7237143" y="3121025"/>
              <a:ext cx="15372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1ED760"/>
                  </a:solidFill>
                  <a:latin typeface="Roboto"/>
                  <a:ea typeface="Roboto"/>
                  <a:cs typeface="Roboto"/>
                  <a:sym typeface="Roboto"/>
                </a:rPr>
                <a:t>Takeaways, and additional value we could provide in the future.</a:t>
              </a:r>
              <a:endParaRPr sz="800">
                <a:solidFill>
                  <a:srgbClr val="1ED760"/>
                </a:solidFill>
                <a:latin typeface="Roboto"/>
                <a:ea typeface="Roboto"/>
                <a:cs typeface="Roboto"/>
                <a:sym typeface="Roboto"/>
              </a:endParaRPr>
            </a:p>
          </p:txBody>
        </p:sp>
        <p:sp>
          <p:nvSpPr>
            <p:cNvPr id="89" name="Google Shape;89;p14"/>
            <p:cNvSpPr txBox="1"/>
            <p:nvPr/>
          </p:nvSpPr>
          <p:spPr>
            <a:xfrm>
              <a:off x="7787343" y="21216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FAFBFB"/>
                  </a:solidFill>
                  <a:latin typeface="Roboto"/>
                  <a:ea typeface="Roboto"/>
                  <a:cs typeface="Roboto"/>
                  <a:sym typeface="Roboto"/>
                </a:rPr>
                <a:t>20XX</a:t>
              </a:r>
              <a:endParaRPr b="1" sz="800">
                <a:solidFill>
                  <a:srgbClr val="FAFBFB"/>
                </a:solidFill>
                <a:latin typeface="Roboto"/>
                <a:ea typeface="Roboto"/>
                <a:cs typeface="Roboto"/>
                <a:sym typeface="Roboto"/>
              </a:endParaRPr>
            </a:p>
          </p:txBody>
        </p:sp>
      </p:grpSp>
      <p:sp>
        <p:nvSpPr>
          <p:cNvPr id="90" name="Google Shape;90;p14"/>
          <p:cNvSpPr/>
          <p:nvPr/>
        </p:nvSpPr>
        <p:spPr>
          <a:xfrm>
            <a:off x="3438138" y="2251413"/>
            <a:ext cx="5943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5184088" y="2251413"/>
            <a:ext cx="5943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6853963" y="2251413"/>
            <a:ext cx="5943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14"/>
          <p:cNvPicPr preferRelativeResize="0"/>
          <p:nvPr/>
        </p:nvPicPr>
        <p:blipFill>
          <a:blip r:embed="rId3">
            <a:alphaModFix/>
          </a:blip>
          <a:stretch>
            <a:fillRect/>
          </a:stretch>
        </p:blipFill>
        <p:spPr>
          <a:xfrm>
            <a:off x="977150" y="2051188"/>
            <a:ext cx="363350" cy="393629"/>
          </a:xfrm>
          <a:prstGeom prst="rect">
            <a:avLst/>
          </a:prstGeom>
          <a:noFill/>
          <a:ln>
            <a:noFill/>
          </a:ln>
        </p:spPr>
      </p:pic>
      <p:pic>
        <p:nvPicPr>
          <p:cNvPr id="94" name="Google Shape;94;p14"/>
          <p:cNvPicPr preferRelativeResize="0"/>
          <p:nvPr/>
        </p:nvPicPr>
        <p:blipFill>
          <a:blip r:embed="rId3">
            <a:alphaModFix/>
          </a:blip>
          <a:stretch>
            <a:fillRect/>
          </a:stretch>
        </p:blipFill>
        <p:spPr>
          <a:xfrm>
            <a:off x="2696513" y="2073051"/>
            <a:ext cx="363350" cy="393629"/>
          </a:xfrm>
          <a:prstGeom prst="rect">
            <a:avLst/>
          </a:prstGeom>
          <a:noFill/>
          <a:ln>
            <a:noFill/>
          </a:ln>
        </p:spPr>
      </p:pic>
      <p:pic>
        <p:nvPicPr>
          <p:cNvPr id="95" name="Google Shape;95;p14"/>
          <p:cNvPicPr preferRelativeResize="0"/>
          <p:nvPr/>
        </p:nvPicPr>
        <p:blipFill>
          <a:blip r:embed="rId3">
            <a:alphaModFix/>
          </a:blip>
          <a:stretch>
            <a:fillRect/>
          </a:stretch>
        </p:blipFill>
        <p:spPr>
          <a:xfrm>
            <a:off x="4426600" y="2051201"/>
            <a:ext cx="363350" cy="393629"/>
          </a:xfrm>
          <a:prstGeom prst="rect">
            <a:avLst/>
          </a:prstGeom>
          <a:noFill/>
          <a:ln>
            <a:noFill/>
          </a:ln>
        </p:spPr>
      </p:pic>
      <p:pic>
        <p:nvPicPr>
          <p:cNvPr id="96" name="Google Shape;96;p14"/>
          <p:cNvPicPr preferRelativeResize="0"/>
          <p:nvPr/>
        </p:nvPicPr>
        <p:blipFill>
          <a:blip r:embed="rId3">
            <a:alphaModFix/>
          </a:blip>
          <a:stretch>
            <a:fillRect/>
          </a:stretch>
        </p:blipFill>
        <p:spPr>
          <a:xfrm>
            <a:off x="6114813" y="2051201"/>
            <a:ext cx="363350" cy="393629"/>
          </a:xfrm>
          <a:prstGeom prst="rect">
            <a:avLst/>
          </a:prstGeom>
          <a:noFill/>
          <a:ln>
            <a:noFill/>
          </a:ln>
        </p:spPr>
      </p:pic>
      <p:pic>
        <p:nvPicPr>
          <p:cNvPr id="97" name="Google Shape;97;p14"/>
          <p:cNvPicPr preferRelativeResize="0"/>
          <p:nvPr/>
        </p:nvPicPr>
        <p:blipFill>
          <a:blip r:embed="rId3">
            <a:alphaModFix/>
          </a:blip>
          <a:stretch>
            <a:fillRect/>
          </a:stretch>
        </p:blipFill>
        <p:spPr>
          <a:xfrm>
            <a:off x="7824088" y="2051201"/>
            <a:ext cx="363350" cy="39362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REVISED MODEL</a:t>
            </a:r>
            <a:endParaRPr/>
          </a:p>
        </p:txBody>
      </p:sp>
      <p:sp>
        <p:nvSpPr>
          <p:cNvPr id="257" name="Google Shape;257;p32"/>
          <p:cNvSpPr txBox="1"/>
          <p:nvPr>
            <p:ph idx="12" type="sldNum"/>
          </p:nvPr>
        </p:nvSpPr>
        <p:spPr>
          <a:xfrm>
            <a:off x="8690633"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Subset Selection</a:t>
            </a:r>
            <a:endParaRPr/>
          </a:p>
        </p:txBody>
      </p:sp>
      <p:pic>
        <p:nvPicPr>
          <p:cNvPr id="263" name="Google Shape;263;p33"/>
          <p:cNvPicPr preferRelativeResize="0"/>
          <p:nvPr/>
        </p:nvPicPr>
        <p:blipFill>
          <a:blip r:embed="rId3">
            <a:alphaModFix/>
          </a:blip>
          <a:stretch>
            <a:fillRect/>
          </a:stretch>
        </p:blipFill>
        <p:spPr>
          <a:xfrm>
            <a:off x="432725" y="1017725"/>
            <a:ext cx="8093874" cy="3549476"/>
          </a:xfrm>
          <a:prstGeom prst="rect">
            <a:avLst/>
          </a:prstGeom>
          <a:noFill/>
          <a:ln>
            <a:noFill/>
          </a:ln>
        </p:spPr>
      </p:pic>
      <p:sp>
        <p:nvSpPr>
          <p:cNvPr id="264" name="Google Shape;264;p33"/>
          <p:cNvSpPr txBox="1"/>
          <p:nvPr>
            <p:ph idx="12" type="sldNum"/>
          </p:nvPr>
        </p:nvSpPr>
        <p:spPr>
          <a:xfrm>
            <a:off x="8749383"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FFFFFF"/>
                </a:solidFill>
              </a:rPr>
              <a:t>2</a:t>
            </a:r>
            <a:r>
              <a:rPr lang="en">
                <a:solidFill>
                  <a:srgbClr val="FFFFFF"/>
                </a:solidFill>
              </a:rPr>
              <a:t>1</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Attempting to reduce error terms</a:t>
            </a:r>
            <a:br>
              <a:rPr lang="en"/>
            </a:br>
            <a:endParaRPr/>
          </a:p>
        </p:txBody>
      </p:sp>
      <p:sp>
        <p:nvSpPr>
          <p:cNvPr id="270" name="Google Shape;270;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71" name="Google Shape;271;p34"/>
          <p:cNvSpPr txBox="1"/>
          <p:nvPr>
            <p:ph idx="12" type="sldNum"/>
          </p:nvPr>
        </p:nvSpPr>
        <p:spPr>
          <a:xfrm>
            <a:off x="8671358" y="47036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pic>
        <p:nvPicPr>
          <p:cNvPr id="272" name="Google Shape;272;p34"/>
          <p:cNvPicPr preferRelativeResize="0"/>
          <p:nvPr/>
        </p:nvPicPr>
        <p:blipFill>
          <a:blip r:embed="rId3">
            <a:alphaModFix/>
          </a:blip>
          <a:stretch>
            <a:fillRect/>
          </a:stretch>
        </p:blipFill>
        <p:spPr>
          <a:xfrm>
            <a:off x="311700" y="1152475"/>
            <a:ext cx="4192550" cy="3389700"/>
          </a:xfrm>
          <a:prstGeom prst="rect">
            <a:avLst/>
          </a:prstGeom>
          <a:noFill/>
          <a:ln>
            <a:noFill/>
          </a:ln>
        </p:spPr>
      </p:pic>
      <p:pic>
        <p:nvPicPr>
          <p:cNvPr id="273" name="Google Shape;273;p34"/>
          <p:cNvPicPr preferRelativeResize="0"/>
          <p:nvPr/>
        </p:nvPicPr>
        <p:blipFill>
          <a:blip r:embed="rId4">
            <a:alphaModFix/>
          </a:blip>
          <a:stretch>
            <a:fillRect/>
          </a:stretch>
        </p:blipFill>
        <p:spPr>
          <a:xfrm>
            <a:off x="4639750" y="1193800"/>
            <a:ext cx="4192550" cy="3333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BIC Classification… and 8500 iterations! </a:t>
            </a:r>
            <a:br>
              <a:rPr lang="en"/>
            </a:br>
            <a:endParaRPr/>
          </a:p>
        </p:txBody>
      </p:sp>
      <p:sp>
        <p:nvSpPr>
          <p:cNvPr id="279" name="Google Shape;279;p35"/>
          <p:cNvSpPr txBox="1"/>
          <p:nvPr>
            <p:ph idx="12" type="sldNum"/>
          </p:nvPr>
        </p:nvSpPr>
        <p:spPr>
          <a:xfrm>
            <a:off x="8670833"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pic>
        <p:nvPicPr>
          <p:cNvPr id="280" name="Google Shape;280;p35"/>
          <p:cNvPicPr preferRelativeResize="0"/>
          <p:nvPr/>
        </p:nvPicPr>
        <p:blipFill>
          <a:blip r:embed="rId3">
            <a:alphaModFix/>
          </a:blip>
          <a:stretch>
            <a:fillRect/>
          </a:stretch>
        </p:blipFill>
        <p:spPr>
          <a:xfrm>
            <a:off x="982825" y="1017725"/>
            <a:ext cx="6061801" cy="3676675"/>
          </a:xfrm>
          <a:prstGeom prst="rect">
            <a:avLst/>
          </a:prstGeom>
          <a:noFill/>
          <a:ln>
            <a:noFill/>
          </a:ln>
        </p:spPr>
      </p:pic>
      <p:pic>
        <p:nvPicPr>
          <p:cNvPr id="281" name="Google Shape;281;p35"/>
          <p:cNvPicPr preferRelativeResize="0"/>
          <p:nvPr/>
        </p:nvPicPr>
        <p:blipFill>
          <a:blip r:embed="rId4">
            <a:alphaModFix/>
          </a:blip>
          <a:stretch>
            <a:fillRect/>
          </a:stretch>
        </p:blipFill>
        <p:spPr>
          <a:xfrm>
            <a:off x="250800" y="4047025"/>
            <a:ext cx="661050" cy="647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Ultimately we decided against linear regression.</a:t>
            </a:r>
            <a:endParaRPr/>
          </a:p>
        </p:txBody>
      </p:sp>
      <p:sp>
        <p:nvSpPr>
          <p:cNvPr id="287" name="Google Shape;287;p36"/>
          <p:cNvSpPr txBox="1"/>
          <p:nvPr>
            <p:ph idx="12" type="sldNum"/>
          </p:nvPr>
        </p:nvSpPr>
        <p:spPr>
          <a:xfrm>
            <a:off x="8765183"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288" name="Google Shape;288;p36"/>
          <p:cNvSpPr txBox="1"/>
          <p:nvPr/>
        </p:nvSpPr>
        <p:spPr>
          <a:xfrm>
            <a:off x="923725" y="1240975"/>
            <a:ext cx="7240500" cy="8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6"/>
          <p:cNvSpPr txBox="1"/>
          <p:nvPr>
            <p:ph idx="1" type="body"/>
          </p:nvPr>
        </p:nvSpPr>
        <p:spPr>
          <a:xfrm>
            <a:off x="311700" y="1152475"/>
            <a:ext cx="38778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Though being able to directly predict the popularity of a song based off of its characteristics would indeed be useful, the model unfortunately did not appear to be a great fit.</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lang="en"/>
              <a:t>We highly suspect that many of the predictors are in fact quadratic terms, which would drastically change our regression.</a:t>
            </a:r>
            <a:endParaRPr/>
          </a:p>
          <a:p>
            <a:pPr indent="0" lvl="0" marL="0" rtl="0" algn="l">
              <a:spcBef>
                <a:spcPts val="1600"/>
              </a:spcBef>
              <a:spcAft>
                <a:spcPts val="1600"/>
              </a:spcAft>
              <a:buNone/>
            </a:pPr>
            <a:r>
              <a:t/>
            </a:r>
            <a:endParaRPr/>
          </a:p>
        </p:txBody>
      </p:sp>
      <p:pic>
        <p:nvPicPr>
          <p:cNvPr id="290" name="Google Shape;290;p36"/>
          <p:cNvPicPr preferRelativeResize="0"/>
          <p:nvPr/>
        </p:nvPicPr>
        <p:blipFill>
          <a:blip r:embed="rId3">
            <a:alphaModFix/>
          </a:blip>
          <a:stretch>
            <a:fillRect/>
          </a:stretch>
        </p:blipFill>
        <p:spPr>
          <a:xfrm>
            <a:off x="7279200" y="1240963"/>
            <a:ext cx="400050" cy="390525"/>
          </a:xfrm>
          <a:prstGeom prst="rect">
            <a:avLst/>
          </a:prstGeom>
          <a:noFill/>
          <a:ln>
            <a:noFill/>
          </a:ln>
        </p:spPr>
      </p:pic>
      <p:pic>
        <p:nvPicPr>
          <p:cNvPr id="291" name="Google Shape;291;p36"/>
          <p:cNvPicPr preferRelativeResize="0"/>
          <p:nvPr/>
        </p:nvPicPr>
        <p:blipFill>
          <a:blip r:embed="rId4">
            <a:alphaModFix/>
          </a:blip>
          <a:stretch>
            <a:fillRect/>
          </a:stretch>
        </p:blipFill>
        <p:spPr>
          <a:xfrm>
            <a:off x="5446800" y="1240963"/>
            <a:ext cx="400050" cy="390525"/>
          </a:xfrm>
          <a:prstGeom prst="rect">
            <a:avLst/>
          </a:prstGeom>
          <a:noFill/>
          <a:ln>
            <a:noFill/>
          </a:ln>
        </p:spPr>
      </p:pic>
      <p:pic>
        <p:nvPicPr>
          <p:cNvPr id="292" name="Google Shape;292;p36"/>
          <p:cNvPicPr preferRelativeResize="0"/>
          <p:nvPr/>
        </p:nvPicPr>
        <p:blipFill>
          <a:blip r:embed="rId5">
            <a:alphaModFix/>
          </a:blip>
          <a:stretch>
            <a:fillRect/>
          </a:stretch>
        </p:blipFill>
        <p:spPr>
          <a:xfrm>
            <a:off x="6551700" y="2289175"/>
            <a:ext cx="400050" cy="390525"/>
          </a:xfrm>
          <a:prstGeom prst="rect">
            <a:avLst/>
          </a:prstGeom>
          <a:noFill/>
          <a:ln>
            <a:noFill/>
          </a:ln>
        </p:spPr>
      </p:pic>
      <p:pic>
        <p:nvPicPr>
          <p:cNvPr id="293" name="Google Shape;293;p36"/>
          <p:cNvPicPr preferRelativeResize="0"/>
          <p:nvPr/>
        </p:nvPicPr>
        <p:blipFill>
          <a:blip r:embed="rId6">
            <a:alphaModFix/>
          </a:blip>
          <a:stretch>
            <a:fillRect/>
          </a:stretch>
        </p:blipFill>
        <p:spPr>
          <a:xfrm>
            <a:off x="7115475" y="2441575"/>
            <a:ext cx="400050" cy="390525"/>
          </a:xfrm>
          <a:prstGeom prst="rect">
            <a:avLst/>
          </a:prstGeom>
          <a:noFill/>
          <a:ln>
            <a:noFill/>
          </a:ln>
        </p:spPr>
      </p:pic>
      <p:pic>
        <p:nvPicPr>
          <p:cNvPr id="294" name="Google Shape;294;p36"/>
          <p:cNvPicPr preferRelativeResize="0"/>
          <p:nvPr/>
        </p:nvPicPr>
        <p:blipFill>
          <a:blip r:embed="rId7">
            <a:alphaModFix/>
          </a:blip>
          <a:stretch>
            <a:fillRect/>
          </a:stretch>
        </p:blipFill>
        <p:spPr>
          <a:xfrm>
            <a:off x="8216750" y="3153800"/>
            <a:ext cx="400050" cy="390525"/>
          </a:xfrm>
          <a:prstGeom prst="rect">
            <a:avLst/>
          </a:prstGeom>
          <a:noFill/>
          <a:ln>
            <a:noFill/>
          </a:ln>
        </p:spPr>
      </p:pic>
      <p:pic>
        <p:nvPicPr>
          <p:cNvPr id="295" name="Google Shape;295;p36"/>
          <p:cNvPicPr preferRelativeResize="0"/>
          <p:nvPr/>
        </p:nvPicPr>
        <p:blipFill>
          <a:blip r:embed="rId8">
            <a:alphaModFix/>
          </a:blip>
          <a:stretch>
            <a:fillRect/>
          </a:stretch>
        </p:blipFill>
        <p:spPr>
          <a:xfrm>
            <a:off x="5446800" y="2495600"/>
            <a:ext cx="400050" cy="390525"/>
          </a:xfrm>
          <a:prstGeom prst="rect">
            <a:avLst/>
          </a:prstGeom>
          <a:noFill/>
          <a:ln>
            <a:noFill/>
          </a:ln>
        </p:spPr>
      </p:pic>
      <p:pic>
        <p:nvPicPr>
          <p:cNvPr id="296" name="Google Shape;296;p36"/>
          <p:cNvPicPr preferRelativeResize="0"/>
          <p:nvPr/>
        </p:nvPicPr>
        <p:blipFill>
          <a:blip r:embed="rId9">
            <a:alphaModFix/>
          </a:blip>
          <a:stretch>
            <a:fillRect/>
          </a:stretch>
        </p:blipFill>
        <p:spPr>
          <a:xfrm>
            <a:off x="4894350" y="2763275"/>
            <a:ext cx="400050" cy="390525"/>
          </a:xfrm>
          <a:prstGeom prst="rect">
            <a:avLst/>
          </a:prstGeom>
          <a:noFill/>
          <a:ln>
            <a:noFill/>
          </a:ln>
        </p:spPr>
      </p:pic>
      <p:pic>
        <p:nvPicPr>
          <p:cNvPr id="297" name="Google Shape;297;p36"/>
          <p:cNvPicPr preferRelativeResize="0"/>
          <p:nvPr/>
        </p:nvPicPr>
        <p:blipFill>
          <a:blip r:embed="rId10">
            <a:alphaModFix/>
          </a:blip>
          <a:stretch>
            <a:fillRect/>
          </a:stretch>
        </p:blipFill>
        <p:spPr>
          <a:xfrm>
            <a:off x="5999250" y="2289175"/>
            <a:ext cx="400050" cy="390525"/>
          </a:xfrm>
          <a:prstGeom prst="rect">
            <a:avLst/>
          </a:prstGeom>
          <a:noFill/>
          <a:ln>
            <a:noFill/>
          </a:ln>
        </p:spPr>
      </p:pic>
      <p:pic>
        <p:nvPicPr>
          <p:cNvPr id="298" name="Google Shape;298;p36"/>
          <p:cNvPicPr preferRelativeResize="0"/>
          <p:nvPr/>
        </p:nvPicPr>
        <p:blipFill>
          <a:blip r:embed="rId11">
            <a:alphaModFix/>
          </a:blip>
          <a:stretch>
            <a:fillRect/>
          </a:stretch>
        </p:blipFill>
        <p:spPr>
          <a:xfrm>
            <a:off x="4450650" y="3207800"/>
            <a:ext cx="400050" cy="390525"/>
          </a:xfrm>
          <a:prstGeom prst="rect">
            <a:avLst/>
          </a:prstGeom>
          <a:noFill/>
          <a:ln>
            <a:noFill/>
          </a:ln>
        </p:spPr>
      </p:pic>
      <p:pic>
        <p:nvPicPr>
          <p:cNvPr id="299" name="Google Shape;299;p36"/>
          <p:cNvPicPr preferRelativeResize="0"/>
          <p:nvPr/>
        </p:nvPicPr>
        <p:blipFill>
          <a:blip r:embed="rId12">
            <a:alphaModFix/>
          </a:blip>
          <a:stretch>
            <a:fillRect/>
          </a:stretch>
        </p:blipFill>
        <p:spPr>
          <a:xfrm>
            <a:off x="7679250" y="2763275"/>
            <a:ext cx="400050" cy="390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CLASSIFICATION</a:t>
            </a:r>
            <a:endParaRPr/>
          </a:p>
        </p:txBody>
      </p:sp>
      <p:sp>
        <p:nvSpPr>
          <p:cNvPr id="305" name="Google Shape;305;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Justification</a:t>
            </a:r>
            <a:endParaRPr/>
          </a:p>
        </p:txBody>
      </p:sp>
      <p:sp>
        <p:nvSpPr>
          <p:cNvPr id="311" name="Google Shape;311;p38"/>
          <p:cNvSpPr txBox="1"/>
          <p:nvPr>
            <p:ph idx="1" type="body"/>
          </p:nvPr>
        </p:nvSpPr>
        <p:spPr>
          <a:xfrm>
            <a:off x="311700" y="1152475"/>
            <a:ext cx="3968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 music in the same genre tends to follow particular patterns, we thought classification may be a better regression model for prediction</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We created a binary variable for popularity in order to predict if a song will score above the median popularity level.</a:t>
            </a:r>
            <a:endParaRPr/>
          </a:p>
        </p:txBody>
      </p:sp>
      <p:sp>
        <p:nvSpPr>
          <p:cNvPr id="312" name="Google Shape;312;p38"/>
          <p:cNvSpPr txBox="1"/>
          <p:nvPr>
            <p:ph idx="12" type="sldNum"/>
          </p:nvPr>
        </p:nvSpPr>
        <p:spPr>
          <a:xfrm>
            <a:off x="8682233" y="47135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FFFFFF"/>
                </a:solidFill>
              </a:rPr>
              <a:t>26</a:t>
            </a:r>
            <a:endParaRPr>
              <a:solidFill>
                <a:srgbClr val="FFFFFF"/>
              </a:solidFill>
            </a:endParaRPr>
          </a:p>
        </p:txBody>
      </p:sp>
      <p:pic>
        <p:nvPicPr>
          <p:cNvPr id="313" name="Google Shape;313;p38"/>
          <p:cNvPicPr preferRelativeResize="0"/>
          <p:nvPr/>
        </p:nvPicPr>
        <p:blipFill>
          <a:blip r:embed="rId3">
            <a:alphaModFix/>
          </a:blip>
          <a:stretch>
            <a:fillRect/>
          </a:stretch>
        </p:blipFill>
        <p:spPr>
          <a:xfrm>
            <a:off x="4432200" y="1170125"/>
            <a:ext cx="4400099" cy="3163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find our best classification model:</a:t>
            </a:r>
            <a:endParaRPr/>
          </a:p>
        </p:txBody>
      </p:sp>
      <p:sp>
        <p:nvSpPr>
          <p:cNvPr id="319" name="Google Shape;319;p39"/>
          <p:cNvSpPr txBox="1"/>
          <p:nvPr>
            <p:ph idx="1" type="body"/>
          </p:nvPr>
        </p:nvSpPr>
        <p:spPr>
          <a:xfrm>
            <a:off x="311700" y="11322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GLM</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LDA</a:t>
            </a:r>
            <a:endParaRPr/>
          </a:p>
        </p:txBody>
      </p:sp>
      <p:sp>
        <p:nvSpPr>
          <p:cNvPr id="320" name="Google Shape;320;p39"/>
          <p:cNvSpPr txBox="1"/>
          <p:nvPr>
            <p:ph idx="12" type="sldNum"/>
          </p:nvPr>
        </p:nvSpPr>
        <p:spPr>
          <a:xfrm>
            <a:off x="8782908"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FFFFFF"/>
                </a:solidFill>
              </a:rPr>
              <a:t>27</a:t>
            </a:r>
            <a:endParaRPr>
              <a:solidFill>
                <a:srgbClr val="FFFFFF"/>
              </a:solidFill>
            </a:endParaRPr>
          </a:p>
        </p:txBody>
      </p:sp>
      <p:pic>
        <p:nvPicPr>
          <p:cNvPr id="321" name="Google Shape;321;p39"/>
          <p:cNvPicPr preferRelativeResize="0"/>
          <p:nvPr/>
        </p:nvPicPr>
        <p:blipFill>
          <a:blip r:embed="rId3">
            <a:alphaModFix/>
          </a:blip>
          <a:stretch>
            <a:fillRect/>
          </a:stretch>
        </p:blipFill>
        <p:spPr>
          <a:xfrm>
            <a:off x="311700" y="1563350"/>
            <a:ext cx="8520601" cy="1422575"/>
          </a:xfrm>
          <a:prstGeom prst="rect">
            <a:avLst/>
          </a:prstGeom>
          <a:noFill/>
          <a:ln>
            <a:noFill/>
          </a:ln>
        </p:spPr>
      </p:pic>
      <p:pic>
        <p:nvPicPr>
          <p:cNvPr id="322" name="Google Shape;322;p39"/>
          <p:cNvPicPr preferRelativeResize="0"/>
          <p:nvPr/>
        </p:nvPicPr>
        <p:blipFill>
          <a:blip r:embed="rId4">
            <a:alphaModFix/>
          </a:blip>
          <a:stretch>
            <a:fillRect/>
          </a:stretch>
        </p:blipFill>
        <p:spPr>
          <a:xfrm>
            <a:off x="311700" y="3651800"/>
            <a:ext cx="8520600" cy="771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continued</a:t>
            </a:r>
            <a:endParaRPr/>
          </a:p>
        </p:txBody>
      </p:sp>
      <p:sp>
        <p:nvSpPr>
          <p:cNvPr id="328" name="Google Shape;328;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QDA</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KNN</a:t>
            </a:r>
            <a:endParaRPr/>
          </a:p>
        </p:txBody>
      </p:sp>
      <p:sp>
        <p:nvSpPr>
          <p:cNvPr id="329" name="Google Shape;329;p40"/>
          <p:cNvSpPr txBox="1"/>
          <p:nvPr>
            <p:ph idx="12" type="sldNum"/>
          </p:nvPr>
        </p:nvSpPr>
        <p:spPr>
          <a:xfrm>
            <a:off x="8699008" y="47036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FFFFFF"/>
                </a:solidFill>
              </a:rPr>
              <a:t>28</a:t>
            </a:r>
            <a:endParaRPr>
              <a:solidFill>
                <a:srgbClr val="FFFFFF"/>
              </a:solidFill>
            </a:endParaRPr>
          </a:p>
        </p:txBody>
      </p:sp>
      <p:pic>
        <p:nvPicPr>
          <p:cNvPr id="330" name="Google Shape;330;p40"/>
          <p:cNvPicPr preferRelativeResize="0"/>
          <p:nvPr/>
        </p:nvPicPr>
        <p:blipFill>
          <a:blip r:embed="rId3">
            <a:alphaModFix/>
          </a:blip>
          <a:stretch>
            <a:fillRect/>
          </a:stretch>
        </p:blipFill>
        <p:spPr>
          <a:xfrm>
            <a:off x="323850" y="1578213"/>
            <a:ext cx="8496300" cy="600075"/>
          </a:xfrm>
          <a:prstGeom prst="rect">
            <a:avLst/>
          </a:prstGeom>
          <a:noFill/>
          <a:ln>
            <a:noFill/>
          </a:ln>
        </p:spPr>
      </p:pic>
      <p:pic>
        <p:nvPicPr>
          <p:cNvPr id="331" name="Google Shape;331;p40"/>
          <p:cNvPicPr preferRelativeResize="0"/>
          <p:nvPr/>
        </p:nvPicPr>
        <p:blipFill>
          <a:blip r:embed="rId4">
            <a:alphaModFix/>
          </a:blip>
          <a:stretch>
            <a:fillRect/>
          </a:stretch>
        </p:blipFill>
        <p:spPr>
          <a:xfrm>
            <a:off x="406175" y="2634400"/>
            <a:ext cx="8426124" cy="1934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a:t>
            </a:r>
            <a:r>
              <a:rPr lang="en"/>
              <a:t> of Errors</a:t>
            </a:r>
            <a:endParaRPr/>
          </a:p>
        </p:txBody>
      </p:sp>
      <p:graphicFrame>
        <p:nvGraphicFramePr>
          <p:cNvPr id="337" name="Google Shape;337;p41"/>
          <p:cNvGraphicFramePr/>
          <p:nvPr/>
        </p:nvGraphicFramePr>
        <p:xfrm>
          <a:off x="1761363" y="1445875"/>
          <a:ext cx="3000000" cy="3000000"/>
        </p:xfrm>
        <a:graphic>
          <a:graphicData uri="http://schemas.openxmlformats.org/drawingml/2006/table">
            <a:tbl>
              <a:tblPr>
                <a:noFill/>
                <a:tableStyleId>{BC756C39-F1AA-4820-856B-AB2711D2023D}</a:tableStyleId>
              </a:tblPr>
              <a:tblGrid>
                <a:gridCol w="1373150"/>
                <a:gridCol w="1016525"/>
                <a:gridCol w="1016525"/>
                <a:gridCol w="1016525"/>
                <a:gridCol w="1016525"/>
              </a:tblGrid>
              <a:tr h="381000">
                <a:tc>
                  <a:txBody>
                    <a:bodyPr>
                      <a:noAutofit/>
                    </a:bodyPr>
                    <a:lstStyle/>
                    <a:p>
                      <a:pPr indent="0" lvl="0" marL="0" rtl="0" algn="l">
                        <a:spcBef>
                          <a:spcPts val="0"/>
                        </a:spcBef>
                        <a:spcAft>
                          <a:spcPts val="0"/>
                        </a:spcAft>
                        <a:buNone/>
                      </a:pPr>
                      <a:r>
                        <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GLM</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LDA</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QDA</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KNN (k =5)</a:t>
                      </a:r>
                      <a:endParaRPr>
                        <a:solidFill>
                          <a:schemeClr val="lt1"/>
                        </a:solidFill>
                        <a:latin typeface="Proxima Nova"/>
                        <a:ea typeface="Proxima Nova"/>
                        <a:cs typeface="Proxima Nova"/>
                        <a:sym typeface="Proxima Nova"/>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Overall Error Rate</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0.405</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0.406</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0.409</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0.351</a:t>
                      </a:r>
                      <a:endParaRPr>
                        <a:solidFill>
                          <a:schemeClr val="lt1"/>
                        </a:solidFill>
                        <a:latin typeface="Proxima Nova"/>
                        <a:ea typeface="Proxima Nova"/>
                        <a:cs typeface="Proxima Nova"/>
                        <a:sym typeface="Proxima Nova"/>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Type 1 Error</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0.634</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0.655</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0.701</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0.453</a:t>
                      </a:r>
                      <a:endParaRPr>
                        <a:solidFill>
                          <a:schemeClr val="lt1"/>
                        </a:solidFill>
                        <a:latin typeface="Proxima Nova"/>
                        <a:ea typeface="Proxima Nova"/>
                        <a:cs typeface="Proxima Nova"/>
                        <a:sym typeface="Proxima Nova"/>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Type 2 Error</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0.205</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0.186</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0.152</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0.261</a:t>
                      </a:r>
                      <a:endParaRPr>
                        <a:solidFill>
                          <a:schemeClr val="lt1"/>
                        </a:solidFill>
                        <a:latin typeface="Proxima Nova"/>
                        <a:ea typeface="Proxima Nova"/>
                        <a:cs typeface="Proxima Nova"/>
                        <a:sym typeface="Proxima Nova"/>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Power</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0.795</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0.814</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0.848</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0.738</a:t>
                      </a:r>
                      <a:endParaRPr>
                        <a:solidFill>
                          <a:schemeClr val="lt1"/>
                        </a:solidFill>
                        <a:latin typeface="Proxima Nova"/>
                        <a:ea typeface="Proxima Nova"/>
                        <a:cs typeface="Proxima Nova"/>
                        <a:sym typeface="Proxima Nova"/>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Precision</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0.588</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0.585</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0.579</a:t>
                      </a:r>
                      <a:endParaRPr>
                        <a:solidFill>
                          <a:schemeClr val="lt1"/>
                        </a:solidFill>
                        <a:latin typeface="Proxima Nova"/>
                        <a:ea typeface="Proxima Nova"/>
                        <a:cs typeface="Proxima Nova"/>
                        <a:sym typeface="Proxima Nova"/>
                      </a:endParaRPr>
                    </a:p>
                  </a:txBody>
                  <a:tcPr marT="91425" marB="91425" marR="91425" marL="91425"/>
                </a:tc>
                <a:tc>
                  <a:txBody>
                    <a:bodyPr>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0.649</a:t>
                      </a:r>
                      <a:endParaRPr>
                        <a:solidFill>
                          <a:schemeClr val="lt1"/>
                        </a:solidFill>
                        <a:latin typeface="Proxima Nova"/>
                        <a:ea typeface="Proxima Nova"/>
                        <a:cs typeface="Proxima Nova"/>
                        <a:sym typeface="Proxima Nova"/>
                      </a:endParaRPr>
                    </a:p>
                  </a:txBody>
                  <a:tcPr marT="91425" marB="91425" marR="91425" marL="91425"/>
                </a:tc>
              </a:tr>
            </a:tbl>
          </a:graphicData>
        </a:graphic>
      </p:graphicFrame>
      <p:sp>
        <p:nvSpPr>
          <p:cNvPr id="338" name="Google Shape;338;p41"/>
          <p:cNvSpPr txBox="1"/>
          <p:nvPr>
            <p:ph idx="12" type="sldNum"/>
          </p:nvPr>
        </p:nvSpPr>
        <p:spPr>
          <a:xfrm>
            <a:off x="8766133"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FFFFFF"/>
                </a:solidFill>
              </a:rPr>
              <a:t>29</a:t>
            </a:r>
            <a:endParaRPr>
              <a:solidFill>
                <a:srgbClr val="FFFFFF"/>
              </a:solidFill>
            </a:endParaRPr>
          </a:p>
        </p:txBody>
      </p:sp>
      <p:sp>
        <p:nvSpPr>
          <p:cNvPr id="339" name="Google Shape;339;p41"/>
          <p:cNvSpPr/>
          <p:nvPr/>
        </p:nvSpPr>
        <p:spPr>
          <a:xfrm>
            <a:off x="5904500" y="948875"/>
            <a:ext cx="1515600" cy="3378300"/>
          </a:xfrm>
          <a:prstGeom prst="ellipse">
            <a:avLst/>
          </a:prstGeom>
          <a:noFill/>
          <a:ln cap="flat" cmpd="sng" w="76200">
            <a:solidFill>
              <a:srgbClr val="1ED7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 name="Google Shape;340;p41"/>
          <p:cNvCxnSpPr/>
          <p:nvPr/>
        </p:nvCxnSpPr>
        <p:spPr>
          <a:xfrm flipH="1" rot="10800000">
            <a:off x="1760400" y="2826575"/>
            <a:ext cx="5389500" cy="29400"/>
          </a:xfrm>
          <a:prstGeom prst="straightConnector1">
            <a:avLst/>
          </a:prstGeom>
          <a:noFill/>
          <a:ln cap="flat" cmpd="sng" w="38100">
            <a:solidFill>
              <a:srgbClr val="1ED76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103" name="Google Shape;103;p15"/>
          <p:cNvSpPr txBox="1"/>
          <p:nvPr>
            <p:ph idx="12" type="sldNum"/>
          </p:nvPr>
        </p:nvSpPr>
        <p:spPr>
          <a:xfrm>
            <a:off x="8739308"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346" name="Google Shape;346;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Takeaways from our models: </a:t>
            </a:r>
            <a:endParaRPr/>
          </a:p>
        </p:txBody>
      </p:sp>
      <p:sp>
        <p:nvSpPr>
          <p:cNvPr id="352" name="Google Shape;352;p43"/>
          <p:cNvSpPr txBox="1"/>
          <p:nvPr>
            <p:ph idx="1" type="body"/>
          </p:nvPr>
        </p:nvSpPr>
        <p:spPr>
          <a:xfrm>
            <a:off x="311700" y="1152475"/>
            <a:ext cx="4005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potential for machine learning in relation to the growing music industry is boundless.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Though our results weren’t outstanding, a model refinement could provide incredible insight.</a:t>
            </a:r>
            <a:endParaRPr/>
          </a:p>
          <a:p>
            <a:pPr indent="0" lvl="0" marL="0" rtl="0" algn="l">
              <a:spcBef>
                <a:spcPts val="1600"/>
              </a:spcBef>
              <a:spcAft>
                <a:spcPts val="1600"/>
              </a:spcAft>
              <a:buNone/>
            </a:pPr>
            <a:r>
              <a:t/>
            </a:r>
            <a:endParaRPr/>
          </a:p>
        </p:txBody>
      </p:sp>
      <p:sp>
        <p:nvSpPr>
          <p:cNvPr id="353" name="Google Shape;353;p43"/>
          <p:cNvSpPr txBox="1"/>
          <p:nvPr>
            <p:ph idx="12" type="sldNum"/>
          </p:nvPr>
        </p:nvSpPr>
        <p:spPr>
          <a:xfrm>
            <a:off x="8735483"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FFFFFF"/>
                </a:solidFill>
              </a:rPr>
              <a:t>31</a:t>
            </a:r>
            <a:endParaRPr>
              <a:solidFill>
                <a:srgbClr val="FFFFFF"/>
              </a:solidFill>
            </a:endParaRPr>
          </a:p>
        </p:txBody>
      </p:sp>
      <p:pic>
        <p:nvPicPr>
          <p:cNvPr id="354" name="Google Shape;354;p43"/>
          <p:cNvPicPr preferRelativeResize="0"/>
          <p:nvPr/>
        </p:nvPicPr>
        <p:blipFill>
          <a:blip r:embed="rId3">
            <a:alphaModFix/>
          </a:blip>
          <a:stretch>
            <a:fillRect/>
          </a:stretch>
        </p:blipFill>
        <p:spPr>
          <a:xfrm>
            <a:off x="4376400" y="981850"/>
            <a:ext cx="4359075" cy="35870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Trials, tribulations, and more:</a:t>
            </a:r>
            <a:endParaRPr/>
          </a:p>
        </p:txBody>
      </p:sp>
      <p:sp>
        <p:nvSpPr>
          <p:cNvPr id="360" name="Google Shape;360;p44"/>
          <p:cNvSpPr txBox="1"/>
          <p:nvPr>
            <p:ph idx="1" type="body"/>
          </p:nvPr>
        </p:nvSpPr>
        <p:spPr>
          <a:xfrm>
            <a:off x="4022175" y="1152475"/>
            <a:ext cx="4810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Even though KNN had our best error rate, we believe the model suffers from extremely high variance.</a:t>
            </a:r>
            <a:endParaRPr/>
          </a:p>
          <a:p>
            <a:pPr indent="-317500" lvl="1" marL="914400" rtl="0" algn="l">
              <a:spcBef>
                <a:spcPts val="0"/>
              </a:spcBef>
              <a:spcAft>
                <a:spcPts val="0"/>
              </a:spcAft>
              <a:buSzPts val="1400"/>
              <a:buChar char="-"/>
            </a:pPr>
            <a:r>
              <a:rPr lang="en"/>
              <a:t>Sometimes there’s just no accounting for taste</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Popularity spans multiple genres for multiple reasons, perhaps our dataset was too broad?</a:t>
            </a:r>
            <a:endParaRPr/>
          </a:p>
          <a:p>
            <a:pPr indent="-317500" lvl="1" marL="914400" rtl="0" algn="l">
              <a:spcBef>
                <a:spcPts val="0"/>
              </a:spcBef>
              <a:spcAft>
                <a:spcPts val="0"/>
              </a:spcAft>
              <a:buSzPts val="1400"/>
              <a:buChar char="-"/>
            </a:pPr>
            <a:r>
              <a:rPr lang="en"/>
              <a:t>Genre classification possible</a:t>
            </a:r>
            <a:endParaRPr/>
          </a:p>
          <a:p>
            <a:pPr indent="0" lvl="0" marL="0" rtl="0" algn="l">
              <a:spcBef>
                <a:spcPts val="1600"/>
              </a:spcBef>
              <a:spcAft>
                <a:spcPts val="1600"/>
              </a:spcAft>
              <a:buNone/>
            </a:pPr>
            <a:r>
              <a:t/>
            </a:r>
            <a:endParaRPr/>
          </a:p>
        </p:txBody>
      </p:sp>
      <p:sp>
        <p:nvSpPr>
          <p:cNvPr id="361" name="Google Shape;361;p44"/>
          <p:cNvSpPr txBox="1"/>
          <p:nvPr>
            <p:ph idx="12" type="sldNum"/>
          </p:nvPr>
        </p:nvSpPr>
        <p:spPr>
          <a:xfrm>
            <a:off x="8657058"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FFFFFF"/>
                </a:solidFill>
              </a:rPr>
              <a:t>32</a:t>
            </a:r>
            <a:endParaRPr>
              <a:solidFill>
                <a:srgbClr val="FFFFFF"/>
              </a:solidFill>
            </a:endParaRPr>
          </a:p>
        </p:txBody>
      </p:sp>
      <p:pic>
        <p:nvPicPr>
          <p:cNvPr id="362" name="Google Shape;362;p44"/>
          <p:cNvPicPr preferRelativeResize="0"/>
          <p:nvPr/>
        </p:nvPicPr>
        <p:blipFill>
          <a:blip r:embed="rId3">
            <a:alphaModFix/>
          </a:blip>
          <a:stretch>
            <a:fillRect/>
          </a:stretch>
        </p:blipFill>
        <p:spPr>
          <a:xfrm>
            <a:off x="497750" y="1269850"/>
            <a:ext cx="3480050" cy="3480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id="367" name="Google Shape;367;p45"/>
          <p:cNvPicPr preferRelativeResize="0"/>
          <p:nvPr/>
        </p:nvPicPr>
        <p:blipFill>
          <a:blip r:embed="rId3">
            <a:alphaModFix/>
          </a:blip>
          <a:stretch>
            <a:fillRect/>
          </a:stretch>
        </p:blipFill>
        <p:spPr>
          <a:xfrm>
            <a:off x="4576950" y="1017725"/>
            <a:ext cx="4107951" cy="3493850"/>
          </a:xfrm>
          <a:prstGeom prst="rect">
            <a:avLst/>
          </a:prstGeom>
          <a:noFill/>
          <a:ln>
            <a:noFill/>
          </a:ln>
        </p:spPr>
      </p:pic>
      <p:sp>
        <p:nvSpPr>
          <p:cNvPr id="368" name="Google Shape;36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had more time …</a:t>
            </a:r>
            <a:endParaRPr/>
          </a:p>
        </p:txBody>
      </p:sp>
      <p:sp>
        <p:nvSpPr>
          <p:cNvPr id="369" name="Google Shape;369;p45"/>
          <p:cNvSpPr txBox="1"/>
          <p:nvPr>
            <p:ph idx="1" type="body"/>
          </p:nvPr>
        </p:nvSpPr>
        <p:spPr>
          <a:xfrm>
            <a:off x="311700" y="1152475"/>
            <a:ext cx="4641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would absolutely take more time to refine our data and do things such as:</a:t>
            </a:r>
            <a:endParaRPr/>
          </a:p>
          <a:p>
            <a:pPr indent="-342900" lvl="0" marL="457200" rtl="0" algn="l">
              <a:spcBef>
                <a:spcPts val="1600"/>
              </a:spcBef>
              <a:spcAft>
                <a:spcPts val="0"/>
              </a:spcAft>
              <a:buSzPts val="1800"/>
              <a:buChar char="-"/>
            </a:pPr>
            <a:r>
              <a:rPr lang="en"/>
              <a:t>Exclude non-lyrical tracks</a:t>
            </a:r>
            <a:endParaRPr/>
          </a:p>
          <a:p>
            <a:pPr indent="-342900" lvl="0" marL="457200" rtl="0" algn="l">
              <a:spcBef>
                <a:spcPts val="0"/>
              </a:spcBef>
              <a:spcAft>
                <a:spcPts val="0"/>
              </a:spcAft>
              <a:buSzPts val="1800"/>
              <a:buChar char="-"/>
            </a:pPr>
            <a:r>
              <a:rPr lang="en"/>
              <a:t>Fit a polynomial regression model</a:t>
            </a:r>
            <a:endParaRPr/>
          </a:p>
          <a:p>
            <a:pPr indent="-342900" lvl="0" marL="457200" rtl="0" algn="l">
              <a:spcBef>
                <a:spcPts val="0"/>
              </a:spcBef>
              <a:spcAft>
                <a:spcPts val="0"/>
              </a:spcAft>
              <a:buSzPts val="1800"/>
              <a:buChar char="-"/>
            </a:pPr>
            <a:r>
              <a:rPr lang="en"/>
              <a:t>Predict how popular an album gets based of tracks in album</a:t>
            </a:r>
            <a:endParaRPr/>
          </a:p>
          <a:p>
            <a:pPr indent="-342900" lvl="0" marL="457200" rtl="0" algn="l">
              <a:spcBef>
                <a:spcPts val="0"/>
              </a:spcBef>
              <a:spcAft>
                <a:spcPts val="0"/>
              </a:spcAft>
              <a:buSzPts val="1800"/>
              <a:buChar char="-"/>
            </a:pPr>
            <a:r>
              <a:rPr lang="en"/>
              <a:t>Find a way to weigh in studio success </a:t>
            </a:r>
            <a:endParaRPr/>
          </a:p>
          <a:p>
            <a:pPr indent="0" lvl="0" marL="0" rtl="0" algn="l">
              <a:spcBef>
                <a:spcPts val="1600"/>
              </a:spcBef>
              <a:spcAft>
                <a:spcPts val="0"/>
              </a:spcAft>
              <a:buNone/>
            </a:pPr>
            <a:r>
              <a:rPr lang="en"/>
              <a:t>...and more!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70" name="Google Shape;370;p45"/>
          <p:cNvSpPr txBox="1"/>
          <p:nvPr>
            <p:ph idx="12" type="sldNum"/>
          </p:nvPr>
        </p:nvSpPr>
        <p:spPr>
          <a:xfrm>
            <a:off x="8750208"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pic>
        <p:nvPicPr>
          <p:cNvPr id="375" name="Google Shape;375;p46"/>
          <p:cNvPicPr preferRelativeResize="0"/>
          <p:nvPr/>
        </p:nvPicPr>
        <p:blipFill>
          <a:blip r:embed="rId3">
            <a:alphaModFix/>
          </a:blip>
          <a:stretch>
            <a:fillRect/>
          </a:stretch>
        </p:blipFill>
        <p:spPr>
          <a:xfrm>
            <a:off x="2361487" y="1263500"/>
            <a:ext cx="3508582" cy="3340691"/>
          </a:xfrm>
          <a:prstGeom prst="rect">
            <a:avLst/>
          </a:prstGeom>
          <a:noFill/>
          <a:ln>
            <a:noFill/>
          </a:ln>
        </p:spPr>
      </p:pic>
      <p:sp>
        <p:nvSpPr>
          <p:cNvPr id="376" name="Google Shape;37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your time with:</a:t>
            </a:r>
            <a:endParaRPr/>
          </a:p>
        </p:txBody>
      </p:sp>
      <p:sp>
        <p:nvSpPr>
          <p:cNvPr id="377" name="Google Shape;377;p46"/>
          <p:cNvSpPr txBox="1"/>
          <p:nvPr>
            <p:ph idx="1" type="body"/>
          </p:nvPr>
        </p:nvSpPr>
        <p:spPr>
          <a:xfrm>
            <a:off x="3122505" y="3170650"/>
            <a:ext cx="2139000" cy="52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latin typeface="Stardos Stencil"/>
                <a:ea typeface="Stardos Stencil"/>
                <a:cs typeface="Stardos Stencil"/>
                <a:sym typeface="Stardos Stencil"/>
              </a:rPr>
              <a:t>CONSULTING</a:t>
            </a:r>
            <a:endParaRPr sz="2200">
              <a:latin typeface="Stardos Stencil"/>
              <a:ea typeface="Stardos Stencil"/>
              <a:cs typeface="Stardos Stencil"/>
              <a:sym typeface="Stardos Stencil"/>
            </a:endParaRPr>
          </a:p>
        </p:txBody>
      </p:sp>
      <p:sp>
        <p:nvSpPr>
          <p:cNvPr id="378" name="Google Shape;378;p46"/>
          <p:cNvSpPr txBox="1"/>
          <p:nvPr>
            <p:ph idx="12" type="sldNum"/>
          </p:nvPr>
        </p:nvSpPr>
        <p:spPr>
          <a:xfrm>
            <a:off x="8678208"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4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Most Popular Song</a:t>
            </a:r>
            <a:endParaRPr/>
          </a:p>
        </p:txBody>
      </p:sp>
      <p:sp>
        <p:nvSpPr>
          <p:cNvPr id="384" name="Google Shape;384;p47"/>
          <p:cNvSpPr txBox="1"/>
          <p:nvPr>
            <p:ph idx="12" type="sldNum"/>
          </p:nvPr>
        </p:nvSpPr>
        <p:spPr>
          <a:xfrm>
            <a:off x="8678208"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pic>
        <p:nvPicPr>
          <p:cNvPr id="389" name="Google Shape;389;p48"/>
          <p:cNvPicPr preferRelativeResize="0"/>
          <p:nvPr/>
        </p:nvPicPr>
        <p:blipFill>
          <a:blip r:embed="rId3">
            <a:alphaModFix/>
          </a:blip>
          <a:stretch>
            <a:fillRect/>
          </a:stretch>
        </p:blipFill>
        <p:spPr>
          <a:xfrm>
            <a:off x="1068900" y="0"/>
            <a:ext cx="5143501" cy="5143501"/>
          </a:xfrm>
          <a:prstGeom prst="rect">
            <a:avLst/>
          </a:prstGeom>
          <a:noFill/>
          <a:ln>
            <a:noFill/>
          </a:ln>
        </p:spPr>
      </p:pic>
      <p:sp>
        <p:nvSpPr>
          <p:cNvPr id="390" name="Google Shape;390;p48"/>
          <p:cNvSpPr txBox="1"/>
          <p:nvPr>
            <p:ph idx="12" type="sldNum"/>
          </p:nvPr>
        </p:nvSpPr>
        <p:spPr>
          <a:xfrm>
            <a:off x="8677583" y="469406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4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Least </a:t>
            </a:r>
            <a:r>
              <a:rPr lang="en"/>
              <a:t>Popular Songs</a:t>
            </a:r>
            <a:endParaRPr/>
          </a:p>
        </p:txBody>
      </p:sp>
      <p:sp>
        <p:nvSpPr>
          <p:cNvPr id="396" name="Google Shape;396;p49"/>
          <p:cNvSpPr txBox="1"/>
          <p:nvPr>
            <p:ph idx="12" type="sldNum"/>
          </p:nvPr>
        </p:nvSpPr>
        <p:spPr>
          <a:xfrm>
            <a:off x="8647333"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graphicFrame>
        <p:nvGraphicFramePr>
          <p:cNvPr id="401" name="Google Shape;401;p50"/>
          <p:cNvGraphicFramePr/>
          <p:nvPr/>
        </p:nvGraphicFramePr>
        <p:xfrm>
          <a:off x="186975" y="1103300"/>
          <a:ext cx="3000000" cy="3000000"/>
        </p:xfrm>
        <a:graphic>
          <a:graphicData uri="http://schemas.openxmlformats.org/drawingml/2006/table">
            <a:tbl>
              <a:tblPr>
                <a:noFill/>
                <a:tableStyleId>{43B3E7E9-BC84-405E-92A7-E5167856479C}</a:tableStyleId>
              </a:tblPr>
              <a:tblGrid>
                <a:gridCol w="4333875"/>
              </a:tblGrid>
              <a:tr h="190500">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pic>
        <p:nvPicPr>
          <p:cNvPr id="402" name="Google Shape;402;p50"/>
          <p:cNvPicPr preferRelativeResize="0"/>
          <p:nvPr/>
        </p:nvPicPr>
        <p:blipFill>
          <a:blip r:embed="rId3">
            <a:alphaModFix/>
          </a:blip>
          <a:stretch>
            <a:fillRect/>
          </a:stretch>
        </p:blipFill>
        <p:spPr>
          <a:xfrm>
            <a:off x="397525" y="613025"/>
            <a:ext cx="3783851" cy="3783851"/>
          </a:xfrm>
          <a:prstGeom prst="rect">
            <a:avLst/>
          </a:prstGeom>
          <a:noFill/>
          <a:ln>
            <a:noFill/>
          </a:ln>
        </p:spPr>
      </p:pic>
      <p:pic>
        <p:nvPicPr>
          <p:cNvPr id="403" name="Google Shape;403;p50"/>
          <p:cNvPicPr preferRelativeResize="0"/>
          <p:nvPr/>
        </p:nvPicPr>
        <p:blipFill>
          <a:blip r:embed="rId4">
            <a:alphaModFix/>
          </a:blip>
          <a:stretch>
            <a:fillRect/>
          </a:stretch>
        </p:blipFill>
        <p:spPr>
          <a:xfrm>
            <a:off x="4826750" y="613025"/>
            <a:ext cx="3783850" cy="3783850"/>
          </a:xfrm>
          <a:prstGeom prst="rect">
            <a:avLst/>
          </a:prstGeom>
          <a:noFill/>
          <a:ln>
            <a:noFill/>
          </a:ln>
        </p:spPr>
      </p:pic>
      <p:sp>
        <p:nvSpPr>
          <p:cNvPr id="404" name="Google Shape;404;p50"/>
          <p:cNvSpPr txBox="1"/>
          <p:nvPr>
            <p:ph idx="12" type="sldNum"/>
          </p:nvPr>
        </p:nvSpPr>
        <p:spPr>
          <a:xfrm>
            <a:off x="8667908"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3F3F3"/>
                </a:solidFill>
              </a:rPr>
              <a:t>‹#›</a:t>
            </a:fld>
            <a:endParaRPr>
              <a:solidFill>
                <a:srgbClr val="F3F3F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1"/>
          <p:cNvSpPr txBox="1"/>
          <p:nvPr>
            <p:ph type="title"/>
          </p:nvPr>
        </p:nvSpPr>
        <p:spPr>
          <a:xfrm>
            <a:off x="252975" y="18823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Most Danceable Song that </a:t>
            </a:r>
            <a:endParaRPr/>
          </a:p>
          <a:p>
            <a:pPr indent="0" lvl="0" marL="0" rtl="0" algn="ctr">
              <a:spcBef>
                <a:spcPts val="0"/>
              </a:spcBef>
              <a:spcAft>
                <a:spcPts val="0"/>
              </a:spcAft>
              <a:buNone/>
            </a:pPr>
            <a:r>
              <a:rPr lang="en"/>
              <a:t>People Can Recognize</a:t>
            </a:r>
            <a:endParaRPr/>
          </a:p>
        </p:txBody>
      </p:sp>
      <p:sp>
        <p:nvSpPr>
          <p:cNvPr id="410" name="Google Shape;410;p51"/>
          <p:cNvSpPr txBox="1"/>
          <p:nvPr>
            <p:ph idx="12" type="sldNum"/>
          </p:nvPr>
        </p:nvSpPr>
        <p:spPr>
          <a:xfrm>
            <a:off x="8688483"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pic>
        <p:nvPicPr>
          <p:cNvPr id="108" name="Google Shape;108;p16"/>
          <p:cNvPicPr preferRelativeResize="0"/>
          <p:nvPr/>
        </p:nvPicPr>
        <p:blipFill>
          <a:blip r:embed="rId3">
            <a:alphaModFix/>
          </a:blip>
          <a:stretch>
            <a:fillRect/>
          </a:stretch>
        </p:blipFill>
        <p:spPr>
          <a:xfrm>
            <a:off x="398875" y="1152475"/>
            <a:ext cx="4625275" cy="3436579"/>
          </a:xfrm>
          <a:prstGeom prst="rect">
            <a:avLst/>
          </a:prstGeom>
          <a:noFill/>
          <a:ln>
            <a:noFill/>
          </a:ln>
        </p:spPr>
      </p:pic>
      <p:pic>
        <p:nvPicPr>
          <p:cNvPr id="109" name="Google Shape;109;p16"/>
          <p:cNvPicPr preferRelativeResize="0"/>
          <p:nvPr/>
        </p:nvPicPr>
        <p:blipFill>
          <a:blip r:embed="rId4">
            <a:alphaModFix/>
          </a:blip>
          <a:stretch>
            <a:fillRect/>
          </a:stretch>
        </p:blipFill>
        <p:spPr>
          <a:xfrm>
            <a:off x="5426400" y="1297050"/>
            <a:ext cx="3183311" cy="3044950"/>
          </a:xfrm>
          <a:prstGeom prst="rect">
            <a:avLst/>
          </a:prstGeom>
          <a:noFill/>
          <a:ln>
            <a:noFill/>
          </a:ln>
        </p:spPr>
      </p:pic>
      <p:sp>
        <p:nvSpPr>
          <p:cNvPr id="110" name="Google Shape;110;p16"/>
          <p:cNvSpPr txBox="1"/>
          <p:nvPr>
            <p:ph idx="12" type="sldNum"/>
          </p:nvPr>
        </p:nvSpPr>
        <p:spPr>
          <a:xfrm>
            <a:off x="8776658"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FFFFFF"/>
                </a:solidFill>
              </a:rPr>
              <a:t>4</a:t>
            </a:r>
            <a:endParaRPr>
              <a:solidFill>
                <a:srgbClr val="FFFFFF"/>
              </a:solidFill>
            </a:endParaRPr>
          </a:p>
        </p:txBody>
      </p:sp>
      <p:sp>
        <p:nvSpPr>
          <p:cNvPr id="111" name="Google Shape;11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Music Industry Snapshot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pic>
        <p:nvPicPr>
          <p:cNvPr id="415" name="Google Shape;415;p52"/>
          <p:cNvPicPr preferRelativeResize="0"/>
          <p:nvPr/>
        </p:nvPicPr>
        <p:blipFill>
          <a:blip r:embed="rId3">
            <a:alphaModFix/>
          </a:blip>
          <a:stretch>
            <a:fillRect/>
          </a:stretch>
        </p:blipFill>
        <p:spPr>
          <a:xfrm>
            <a:off x="647425" y="0"/>
            <a:ext cx="4838699" cy="5143501"/>
          </a:xfrm>
          <a:prstGeom prst="rect">
            <a:avLst/>
          </a:prstGeom>
          <a:noFill/>
          <a:ln>
            <a:noFill/>
          </a:ln>
        </p:spPr>
      </p:pic>
      <p:sp>
        <p:nvSpPr>
          <p:cNvPr id="416" name="Google Shape;416;p52"/>
          <p:cNvSpPr txBox="1"/>
          <p:nvPr>
            <p:ph idx="12" type="sldNum"/>
          </p:nvPr>
        </p:nvSpPr>
        <p:spPr>
          <a:xfrm>
            <a:off x="8667908"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3F3F3"/>
                </a:solidFill>
              </a:rPr>
              <a:t>‹#›</a:t>
            </a:fld>
            <a:endParaRPr>
              <a:solidFill>
                <a:srgbClr val="F3F3F3"/>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metrics</a:t>
            </a:r>
            <a:br>
              <a:rPr lang="en"/>
            </a:br>
            <a:endParaRPr/>
          </a:p>
        </p:txBody>
      </p:sp>
      <p:sp>
        <p:nvSpPr>
          <p:cNvPr id="422" name="Google Shape;422;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3" name="Google Shape;423;p53"/>
          <p:cNvPicPr preferRelativeResize="0"/>
          <p:nvPr/>
        </p:nvPicPr>
        <p:blipFill>
          <a:blip r:embed="rId3">
            <a:alphaModFix/>
          </a:blip>
          <a:stretch>
            <a:fillRect/>
          </a:stretch>
        </p:blipFill>
        <p:spPr>
          <a:xfrm>
            <a:off x="807403" y="1053475"/>
            <a:ext cx="5971651" cy="3836450"/>
          </a:xfrm>
          <a:prstGeom prst="rect">
            <a:avLst/>
          </a:prstGeom>
          <a:noFill/>
          <a:ln>
            <a:noFill/>
          </a:ln>
        </p:spPr>
      </p:pic>
      <p:sp>
        <p:nvSpPr>
          <p:cNvPr id="424" name="Google Shape;424;p53"/>
          <p:cNvSpPr txBox="1"/>
          <p:nvPr>
            <p:ph idx="12" type="sldNum"/>
          </p:nvPr>
        </p:nvSpPr>
        <p:spPr>
          <a:xfrm>
            <a:off x="8698183"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F3F3F3"/>
                </a:solidFill>
              </a:rPr>
              <a:t>4</a:t>
            </a:r>
            <a:r>
              <a:rPr lang="en">
                <a:solidFill>
                  <a:srgbClr val="F3F3F3"/>
                </a:solidFill>
              </a:rPr>
              <a:t>1</a:t>
            </a:r>
            <a:endParaRPr>
              <a:solidFill>
                <a:srgbClr val="F3F3F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Welcome to music production!</a:t>
            </a:r>
            <a:endParaRPr/>
          </a:p>
        </p:txBody>
      </p:sp>
      <p:sp>
        <p:nvSpPr>
          <p:cNvPr id="117" name="Google Shape;117;p17"/>
          <p:cNvSpPr txBox="1"/>
          <p:nvPr>
            <p:ph idx="12" type="sldNum"/>
          </p:nvPr>
        </p:nvSpPr>
        <p:spPr>
          <a:xfrm>
            <a:off x="8832308"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123" name="Google Shape;123;p18"/>
          <p:cNvSpPr txBox="1"/>
          <p:nvPr>
            <p:ph idx="1" type="body"/>
          </p:nvPr>
        </p:nvSpPr>
        <p:spPr>
          <a:xfrm>
            <a:off x="311700" y="1152475"/>
            <a:ext cx="4767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music industry is one of the most glamorous industries in the US</a:t>
            </a:r>
            <a:endParaRPr/>
          </a:p>
          <a:p>
            <a:pPr indent="-342900" lvl="0" marL="457200" rtl="0" algn="l">
              <a:spcBef>
                <a:spcPts val="0"/>
              </a:spcBef>
              <a:spcAft>
                <a:spcPts val="0"/>
              </a:spcAft>
              <a:buClr>
                <a:srgbClr val="000000"/>
              </a:buClr>
              <a:buSzPts val="1800"/>
              <a:buChar char="●"/>
            </a:pPr>
            <a:r>
              <a:t/>
            </a:r>
            <a:endParaRPr/>
          </a:p>
          <a:p>
            <a:pPr indent="-342900" lvl="0" marL="457200" rtl="0" algn="l">
              <a:spcBef>
                <a:spcPts val="0"/>
              </a:spcBef>
              <a:spcAft>
                <a:spcPts val="0"/>
              </a:spcAft>
              <a:buSzPts val="1800"/>
              <a:buChar char="●"/>
            </a:pPr>
            <a:r>
              <a:rPr lang="en"/>
              <a:t>If your label is extremely successful, it could also be in one of the most lucrative industries </a:t>
            </a:r>
            <a:endParaRPr/>
          </a:p>
          <a:p>
            <a:pPr indent="-317500" lvl="1" marL="914400" rtl="0" algn="l">
              <a:spcBef>
                <a:spcPts val="0"/>
              </a:spcBef>
              <a:spcAft>
                <a:spcPts val="0"/>
              </a:spcAft>
              <a:buSzPts val="1400"/>
              <a:buChar char="○"/>
            </a:pPr>
            <a:r>
              <a:rPr lang="en"/>
              <a:t>The “big 3” labels make  </a:t>
            </a:r>
            <a:r>
              <a:rPr b="1" lang="en" sz="2400"/>
              <a:t>$14 Million</a:t>
            </a:r>
            <a:r>
              <a:rPr lang="en"/>
              <a:t> a </a:t>
            </a:r>
            <a:r>
              <a:rPr b="1" lang="en" sz="2400"/>
              <a:t>day</a:t>
            </a:r>
            <a:r>
              <a:rPr lang="en"/>
              <a:t> from streaming songs alone</a:t>
            </a:r>
            <a:endParaRPr/>
          </a:p>
          <a:p>
            <a:pPr indent="-342900" lvl="0" marL="457200" rtl="0" algn="l">
              <a:spcBef>
                <a:spcPts val="0"/>
              </a:spcBef>
              <a:spcAft>
                <a:spcPts val="0"/>
              </a:spcAft>
              <a:buClr>
                <a:srgbClr val="000000"/>
              </a:buClr>
              <a:buSzPts val="1800"/>
              <a:buChar char="●"/>
            </a:pPr>
            <a:r>
              <a:t/>
            </a:r>
            <a:endParaRPr/>
          </a:p>
          <a:p>
            <a:pPr indent="-342900" lvl="0" marL="457200" rtl="0" algn="l">
              <a:spcBef>
                <a:spcPts val="0"/>
              </a:spcBef>
              <a:spcAft>
                <a:spcPts val="0"/>
              </a:spcAft>
              <a:buSzPts val="1800"/>
              <a:buChar char="●"/>
            </a:pPr>
            <a:r>
              <a:rPr lang="en"/>
              <a:t>Pattern recognition makes the industry ripe for machine learning advances</a:t>
            </a:r>
            <a:endParaRPr/>
          </a:p>
          <a:p>
            <a:pPr indent="0" lvl="0" marL="0" rtl="0" algn="l">
              <a:spcBef>
                <a:spcPts val="1600"/>
              </a:spcBef>
              <a:spcAft>
                <a:spcPts val="1600"/>
              </a:spcAft>
              <a:buNone/>
            </a:pPr>
            <a:r>
              <a:t/>
            </a:r>
            <a:endParaRPr/>
          </a:p>
        </p:txBody>
      </p:sp>
      <p:sp>
        <p:nvSpPr>
          <p:cNvPr id="124" name="Google Shape;124;p18"/>
          <p:cNvSpPr txBox="1"/>
          <p:nvPr>
            <p:ph idx="12" type="sldNum"/>
          </p:nvPr>
        </p:nvSpPr>
        <p:spPr>
          <a:xfrm>
            <a:off x="8832308"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FFFFFF"/>
                </a:solidFill>
              </a:rPr>
              <a:t>6</a:t>
            </a:r>
            <a:endParaRPr>
              <a:solidFill>
                <a:srgbClr val="FFFFFF"/>
              </a:solidFill>
            </a:endParaRPr>
          </a:p>
        </p:txBody>
      </p:sp>
      <p:pic>
        <p:nvPicPr>
          <p:cNvPr id="125" name="Google Shape;125;p18"/>
          <p:cNvPicPr preferRelativeResize="0"/>
          <p:nvPr/>
        </p:nvPicPr>
        <p:blipFill>
          <a:blip r:embed="rId3">
            <a:alphaModFix/>
          </a:blip>
          <a:stretch>
            <a:fillRect/>
          </a:stretch>
        </p:blipFill>
        <p:spPr>
          <a:xfrm>
            <a:off x="5123825" y="1170125"/>
            <a:ext cx="3556076" cy="3448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Focus, and Spotify’s Role</a:t>
            </a:r>
            <a:endParaRPr/>
          </a:p>
        </p:txBody>
      </p:sp>
      <p:sp>
        <p:nvSpPr>
          <p:cNvPr id="131" name="Google Shape;131;p19"/>
          <p:cNvSpPr txBox="1"/>
          <p:nvPr>
            <p:ph idx="1" type="body"/>
          </p:nvPr>
        </p:nvSpPr>
        <p:spPr>
          <a:xfrm>
            <a:off x="3815825" y="1152475"/>
            <a:ext cx="5016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Problem that faces producers</a:t>
            </a:r>
            <a:r>
              <a:rPr b="1" lang="en"/>
              <a:t>: </a:t>
            </a:r>
            <a:r>
              <a:rPr lang="en"/>
              <a:t>in 2018, due to advances in technology and rise of streaming...</a:t>
            </a:r>
            <a:endParaRPr/>
          </a:p>
          <a:p>
            <a:pPr indent="0" lvl="0" marL="0" rtl="0" algn="l">
              <a:spcBef>
                <a:spcPts val="1600"/>
              </a:spcBef>
              <a:spcAft>
                <a:spcPts val="0"/>
              </a:spcAft>
              <a:buNone/>
            </a:pPr>
            <a:r>
              <a:rPr b="1" lang="en" sz="3000"/>
              <a:t>Millions</a:t>
            </a:r>
            <a:r>
              <a:rPr lang="en" sz="1400"/>
              <a:t> </a:t>
            </a:r>
            <a:r>
              <a:rPr lang="en"/>
              <a:t>of songs are released each year</a:t>
            </a:r>
            <a:endParaRPr>
              <a:solidFill>
                <a:srgbClr val="FFFFFF"/>
              </a:solidFill>
            </a:endParaRPr>
          </a:p>
          <a:p>
            <a:pPr indent="0" lvl="0" marL="0" rtl="0" algn="l">
              <a:spcBef>
                <a:spcPts val="1600"/>
              </a:spcBef>
              <a:spcAft>
                <a:spcPts val="1600"/>
              </a:spcAft>
              <a:buNone/>
            </a:pPr>
            <a:r>
              <a:rPr b="1" lang="en"/>
              <a:t>What can we solve: </a:t>
            </a:r>
            <a:r>
              <a:rPr lang="en"/>
              <a:t>Using machine learning models, </a:t>
            </a:r>
            <a:r>
              <a:rPr b="1" lang="en" sz="2400"/>
              <a:t>you</a:t>
            </a:r>
            <a:r>
              <a:rPr lang="en"/>
              <a:t> can predict common traits among current hits in order to more </a:t>
            </a:r>
            <a:r>
              <a:rPr lang="en"/>
              <a:t>accurately</a:t>
            </a:r>
            <a:r>
              <a:rPr lang="en"/>
              <a:t> select future hits.</a:t>
            </a:r>
            <a:endParaRPr/>
          </a:p>
        </p:txBody>
      </p:sp>
      <p:sp>
        <p:nvSpPr>
          <p:cNvPr id="132" name="Google Shape;132;p19"/>
          <p:cNvSpPr txBox="1"/>
          <p:nvPr>
            <p:ph idx="12" type="sldNum"/>
          </p:nvPr>
        </p:nvSpPr>
        <p:spPr>
          <a:xfrm>
            <a:off x="8832308"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FFFFFF"/>
                </a:solidFill>
              </a:rPr>
              <a:t>7</a:t>
            </a:r>
            <a:endParaRPr>
              <a:solidFill>
                <a:srgbClr val="FFFFFF"/>
              </a:solidFill>
            </a:endParaRPr>
          </a:p>
        </p:txBody>
      </p:sp>
      <p:pic>
        <p:nvPicPr>
          <p:cNvPr id="133" name="Google Shape;133;p19"/>
          <p:cNvPicPr preferRelativeResize="0"/>
          <p:nvPr/>
        </p:nvPicPr>
        <p:blipFill>
          <a:blip r:embed="rId3">
            <a:alphaModFix/>
          </a:blip>
          <a:stretch>
            <a:fillRect/>
          </a:stretch>
        </p:blipFill>
        <p:spPr>
          <a:xfrm>
            <a:off x="732625" y="1231525"/>
            <a:ext cx="2935675" cy="3296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will our model try to predict? </a:t>
            </a:r>
            <a:endParaRPr/>
          </a:p>
        </p:txBody>
      </p:sp>
      <p:sp>
        <p:nvSpPr>
          <p:cNvPr id="139" name="Google Shape;13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Track popularity from songs on Spotify.</a:t>
            </a:r>
            <a:endParaRPr/>
          </a:p>
          <a:p>
            <a:pPr indent="0" lvl="0" marL="0" rtl="0" algn="l">
              <a:spcBef>
                <a:spcPts val="1600"/>
              </a:spcBef>
              <a:spcAft>
                <a:spcPts val="0"/>
              </a:spcAft>
              <a:buNone/>
            </a:pPr>
            <a:r>
              <a:rPr lang="en"/>
              <a:t>Why?</a:t>
            </a:r>
            <a:endParaRPr/>
          </a:p>
          <a:p>
            <a:pPr indent="0" lvl="0" marL="0" rtl="0" algn="l">
              <a:spcBef>
                <a:spcPts val="1600"/>
              </a:spcBef>
              <a:spcAft>
                <a:spcPts val="1600"/>
              </a:spcAft>
              <a:buNone/>
            </a:pPr>
            <a:r>
              <a:rPr lang="en"/>
              <a:t>Predicting popularity means predicting revenue!</a:t>
            </a:r>
            <a:endParaRPr/>
          </a:p>
        </p:txBody>
      </p:sp>
      <p:sp>
        <p:nvSpPr>
          <p:cNvPr id="140" name="Google Shape;140;p20"/>
          <p:cNvSpPr txBox="1"/>
          <p:nvPr>
            <p:ph idx="12" type="sldNum"/>
          </p:nvPr>
        </p:nvSpPr>
        <p:spPr>
          <a:xfrm>
            <a:off x="8832308" y="4749892"/>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FFFFFF"/>
                </a:solidFill>
              </a:rPr>
              <a:t>8</a:t>
            </a:r>
            <a:endParaRPr>
              <a:solidFill>
                <a:srgbClr val="FFFFFF"/>
              </a:solidFill>
            </a:endParaRPr>
          </a:p>
        </p:txBody>
      </p:sp>
      <p:pic>
        <p:nvPicPr>
          <p:cNvPr id="141" name="Google Shape;141;p20"/>
          <p:cNvPicPr preferRelativeResize="0"/>
          <p:nvPr/>
        </p:nvPicPr>
        <p:blipFill>
          <a:blip r:embed="rId3">
            <a:alphaModFix/>
          </a:blip>
          <a:stretch>
            <a:fillRect/>
          </a:stretch>
        </p:blipFill>
        <p:spPr>
          <a:xfrm>
            <a:off x="221250" y="2617575"/>
            <a:ext cx="8839201" cy="1913710"/>
          </a:xfrm>
          <a:prstGeom prst="rect">
            <a:avLst/>
          </a:prstGeom>
          <a:noFill/>
          <a:ln>
            <a:noFill/>
          </a:ln>
        </p:spPr>
      </p:pic>
      <p:sp>
        <p:nvSpPr>
          <p:cNvPr id="142" name="Google Shape;142;p20"/>
          <p:cNvSpPr/>
          <p:nvPr/>
        </p:nvSpPr>
        <p:spPr>
          <a:xfrm>
            <a:off x="6324875" y="3793475"/>
            <a:ext cx="989400" cy="566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